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0"/>
  </p:notesMasterIdLst>
  <p:handoutMasterIdLst>
    <p:handoutMasterId r:id="rId71"/>
  </p:handoutMasterIdLst>
  <p:sldIdLst>
    <p:sldId id="302" r:id="rId2"/>
    <p:sldId id="307" r:id="rId3"/>
    <p:sldId id="378" r:id="rId4"/>
    <p:sldId id="310" r:id="rId5"/>
    <p:sldId id="314" r:id="rId6"/>
    <p:sldId id="316" r:id="rId7"/>
    <p:sldId id="313" r:id="rId8"/>
    <p:sldId id="317" r:id="rId9"/>
    <p:sldId id="438" r:id="rId10"/>
    <p:sldId id="439" r:id="rId11"/>
    <p:sldId id="443" r:id="rId12"/>
    <p:sldId id="414" r:id="rId13"/>
    <p:sldId id="400" r:id="rId14"/>
    <p:sldId id="441" r:id="rId15"/>
    <p:sldId id="450" r:id="rId16"/>
    <p:sldId id="430" r:id="rId17"/>
    <p:sldId id="442" r:id="rId18"/>
    <p:sldId id="383" r:id="rId19"/>
    <p:sldId id="403" r:id="rId20"/>
    <p:sldId id="431" r:id="rId21"/>
    <p:sldId id="432" r:id="rId22"/>
    <p:sldId id="433" r:id="rId23"/>
    <p:sldId id="436" r:id="rId24"/>
    <p:sldId id="366" r:id="rId25"/>
    <p:sldId id="437" r:id="rId26"/>
    <p:sldId id="417" r:id="rId27"/>
    <p:sldId id="426" r:id="rId28"/>
    <p:sldId id="444" r:id="rId29"/>
    <p:sldId id="361" r:id="rId30"/>
    <p:sldId id="410" r:id="rId31"/>
    <p:sldId id="419" r:id="rId32"/>
    <p:sldId id="428" r:id="rId33"/>
    <p:sldId id="389" r:id="rId34"/>
    <p:sldId id="360" r:id="rId35"/>
    <p:sldId id="391" r:id="rId36"/>
    <p:sldId id="350" r:id="rId37"/>
    <p:sldId id="409" r:id="rId38"/>
    <p:sldId id="413" r:id="rId39"/>
    <p:sldId id="386" r:id="rId40"/>
    <p:sldId id="405" r:id="rId41"/>
    <p:sldId id="406" r:id="rId42"/>
    <p:sldId id="358" r:id="rId43"/>
    <p:sldId id="407" r:id="rId44"/>
    <p:sldId id="446" r:id="rId45"/>
    <p:sldId id="447" r:id="rId46"/>
    <p:sldId id="448" r:id="rId47"/>
    <p:sldId id="359" r:id="rId48"/>
    <p:sldId id="418" r:id="rId49"/>
    <p:sldId id="353" r:id="rId50"/>
    <p:sldId id="429" r:id="rId51"/>
    <p:sldId id="355" r:id="rId52"/>
    <p:sldId id="449" r:id="rId53"/>
    <p:sldId id="392" r:id="rId54"/>
    <p:sldId id="394" r:id="rId55"/>
    <p:sldId id="421" r:id="rId56"/>
    <p:sldId id="435" r:id="rId57"/>
    <p:sldId id="395" r:id="rId58"/>
    <p:sldId id="396" r:id="rId59"/>
    <p:sldId id="397" r:id="rId60"/>
    <p:sldId id="398" r:id="rId61"/>
    <p:sldId id="352" r:id="rId62"/>
    <p:sldId id="422" r:id="rId63"/>
    <p:sldId id="423" r:id="rId64"/>
    <p:sldId id="445" r:id="rId65"/>
    <p:sldId id="399" r:id="rId66"/>
    <p:sldId id="339" r:id="rId67"/>
    <p:sldId id="338" r:id="rId68"/>
    <p:sldId id="342" r:id="rId6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3399"/>
    <a:srgbClr val="199CFF"/>
    <a:srgbClr val="008FFA"/>
    <a:srgbClr val="0083E6"/>
    <a:srgbClr val="FF0000"/>
    <a:srgbClr val="339966"/>
    <a:srgbClr val="00CC66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8938" autoAdjust="0"/>
  </p:normalViewPr>
  <p:slideViewPr>
    <p:cSldViewPr>
      <p:cViewPr>
        <p:scale>
          <a:sx n="70" d="100"/>
          <a:sy n="70" d="100"/>
        </p:scale>
        <p:origin x="-116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16"/>
    </p:cViewPr>
  </p:sorterViewPr>
  <p:notesViewPr>
    <p:cSldViewPr>
      <p:cViewPr varScale="1">
        <p:scale>
          <a:sx n="79" d="100"/>
          <a:sy n="79" d="100"/>
        </p:scale>
        <p:origin x="-1962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1719E3A-DBDA-45FD-9127-C95849169C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/>
            </a:lvl1pPr>
          </a:lstStyle>
          <a:p>
            <a:pPr>
              <a:defRPr/>
            </a:pPr>
            <a:fld id="{688413DC-96D0-47CE-9D8D-6766A72D7B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56C5A-5306-4709-B533-EE9EB0C6D0CD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E9B0B-163A-44F1-9214-6B1A298CC569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242023-6BD4-4AE7-A3B1-693410182E14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630C0-DDB1-4F89-BDA8-9389C8FBF1FC}" type="slidenum">
              <a:rPr lang="ru-RU" smtClean="0">
                <a:solidFill>
                  <a:srgbClr val="000000"/>
                </a:solidFill>
                <a:cs typeface="Arial" charset="0"/>
              </a:rPr>
              <a:pPr/>
              <a:t>64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33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2667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DDDDDD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ACFF75F-3A43-40A3-9CA9-350A728F6B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457200" y="1447800"/>
            <a:ext cx="8229600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33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transition>
    <p:sndAc>
      <p:stSnd>
        <p:snd r:embed="rId13" name="camera.wav"/>
      </p:stSnd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Opti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3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2.bin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eg"/><Relationship Id="rId7" Type="http://schemas.openxmlformats.org/officeDocument/2006/relationships/image" Target="../media/image8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3.jpeg"/><Relationship Id="rId7" Type="http://schemas.openxmlformats.org/officeDocument/2006/relationships/image" Target="../media/image9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3.jpeg"/><Relationship Id="rId7" Type="http://schemas.openxmlformats.org/officeDocument/2006/relationships/image" Target="../media/image10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.jpeg"/><Relationship Id="rId7" Type="http://schemas.openxmlformats.org/officeDocument/2006/relationships/image" Target="../media/image1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6.png"/><Relationship Id="rId9" Type="http://schemas.openxmlformats.org/officeDocument/2006/relationships/image" Target="../media/image1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31.jpeg"/><Relationship Id="rId3" Type="http://schemas.openxmlformats.org/officeDocument/2006/relationships/audio" Target="../media/audio8.wav"/><Relationship Id="rId21" Type="http://schemas.openxmlformats.org/officeDocument/2006/relationships/hyperlink" Target="http://www.tridonicatco.com/" TargetMode="External"/><Relationship Id="rId7" Type="http://schemas.openxmlformats.org/officeDocument/2006/relationships/image" Target="../media/image20.png"/><Relationship Id="rId12" Type="http://schemas.openxmlformats.org/officeDocument/2006/relationships/hyperlink" Target="http://www.helvar.com/" TargetMode="External"/><Relationship Id="rId17" Type="http://schemas.openxmlformats.org/officeDocument/2006/relationships/hyperlink" Target="http://www.electronicon.com/" TargetMode="External"/><Relationship Id="rId25" Type="http://schemas.openxmlformats.org/officeDocument/2006/relationships/hyperlink" Target="http://images.yandex.ru/yandsearch?text=unicomp%20%D0%BA%D0%BE%D0%BD%D0%B4%D0%B5%D0%BD%D1%81%D0%B0%D1%82%D0%BE%D1%80&amp;stype=image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hyperlink" Target="http://www.osram.com/" TargetMode="External"/><Relationship Id="rId23" Type="http://schemas.openxmlformats.org/officeDocument/2006/relationships/hyperlink" Target="http://www.nucon.ru/" TargetMode="External"/><Relationship Id="rId10" Type="http://schemas.openxmlformats.org/officeDocument/2006/relationships/hyperlink" Target="http://www.lighting.philips.com/" TargetMode="External"/><Relationship Id="rId19" Type="http://schemas.openxmlformats.org/officeDocument/2006/relationships/hyperlink" Target="http://www.bjb.com/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9"/>
          <p:cNvSpPr txBox="1">
            <a:spLocks noChangeArrowheads="1"/>
          </p:cNvSpPr>
          <p:nvPr/>
        </p:nvSpPr>
        <p:spPr bwMode="auto">
          <a:xfrm>
            <a:off x="3962400" y="63246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6147" name="Picture 20" descr="glavnay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2057400" y="0"/>
            <a:ext cx="76200" cy="2895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9" name="Rectangle 22"/>
          <p:cNvSpPr>
            <a:spLocks noChangeArrowheads="1"/>
          </p:cNvSpPr>
          <p:nvPr/>
        </p:nvSpPr>
        <p:spPr bwMode="auto">
          <a:xfrm>
            <a:off x="2209800" y="0"/>
            <a:ext cx="76200" cy="28956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0" name="Rectangle 23"/>
          <p:cNvSpPr>
            <a:spLocks noChangeArrowheads="1"/>
          </p:cNvSpPr>
          <p:nvPr/>
        </p:nvSpPr>
        <p:spPr bwMode="auto">
          <a:xfrm rot="10800000">
            <a:off x="2057400" y="4800600"/>
            <a:ext cx="76200" cy="2057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Rectangle 24"/>
          <p:cNvSpPr>
            <a:spLocks noChangeArrowheads="1"/>
          </p:cNvSpPr>
          <p:nvPr/>
        </p:nvSpPr>
        <p:spPr bwMode="auto">
          <a:xfrm rot="10800000">
            <a:off x="2209800" y="4876800"/>
            <a:ext cx="76200" cy="19812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0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6"/>
          <p:cNvSpPr>
            <a:spLocks noChangeArrowheads="1"/>
          </p:cNvSpPr>
          <p:nvPr/>
        </p:nvSpPr>
        <p:spPr bwMode="auto">
          <a:xfrm>
            <a:off x="2133600" y="381000"/>
            <a:ext cx="2133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109572" name="Rectangle 21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109573" name="Text Box 22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www.technoluxtm.ru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562600" y="685800"/>
            <a:ext cx="312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Встраиваемые светильники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33600" y="12192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Встраиваемые светильники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под лампу Т5 для потолков типа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cs typeface="+mn-cs"/>
              </a:rPr>
              <a:t>Армстронг</a:t>
            </a:r>
            <a:endParaRPr lang="ru-RU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3259138" y="3733800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ru-RU" sz="1200"/>
          </a:p>
        </p:txBody>
      </p:sp>
      <p:sp>
        <p:nvSpPr>
          <p:cNvPr id="109577" name="Rectangle 8"/>
          <p:cNvSpPr>
            <a:spLocks noChangeArrowheads="1"/>
          </p:cNvSpPr>
          <p:nvPr/>
        </p:nvSpPr>
        <p:spPr bwMode="auto">
          <a:xfrm>
            <a:off x="6248400" y="3733800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ru-RU" sz="1200"/>
          </a:p>
        </p:txBody>
      </p:sp>
      <p:sp>
        <p:nvSpPr>
          <p:cNvPr id="109578" name="Rectangle 8"/>
          <p:cNvSpPr>
            <a:spLocks noChangeArrowheads="1"/>
          </p:cNvSpPr>
          <p:nvPr/>
        </p:nvSpPr>
        <p:spPr bwMode="auto">
          <a:xfrm>
            <a:off x="3302000" y="5943600"/>
            <a:ext cx="185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ru-RU" sz="1200"/>
          </a:p>
        </p:txBody>
      </p:sp>
      <p:sp>
        <p:nvSpPr>
          <p:cNvPr id="109579" name="Rectangle 8"/>
          <p:cNvSpPr>
            <a:spLocks noChangeArrowheads="1"/>
          </p:cNvSpPr>
          <p:nvPr/>
        </p:nvSpPr>
        <p:spPr bwMode="auto">
          <a:xfrm>
            <a:off x="2971800" y="57150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/>
              <a:t>TLC414 S/ </a:t>
            </a:r>
            <a:r>
              <a:rPr lang="en-US" dirty="0" smtClean="0"/>
              <a:t>TLC 414 RD/TLC424 </a:t>
            </a:r>
            <a:r>
              <a:rPr lang="en-US" dirty="0"/>
              <a:t>S</a:t>
            </a:r>
            <a:endParaRPr lang="ru-RU" dirty="0"/>
          </a:p>
        </p:txBody>
      </p:sp>
      <p:pic>
        <p:nvPicPr>
          <p:cNvPr id="109580" name="Picture 2" descr="D:\Рафик\Семинары\Шаблоны\TLC414 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828800"/>
            <a:ext cx="557530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0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6"/>
          <p:cNvSpPr>
            <a:spLocks noChangeArrowheads="1"/>
          </p:cNvSpPr>
          <p:nvPr/>
        </p:nvSpPr>
        <p:spPr bwMode="auto">
          <a:xfrm>
            <a:off x="2133600" y="381000"/>
            <a:ext cx="2133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128004" name="Rectangle 21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128005" name="Text Box 22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www.technoluxtm.ru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562600" y="685800"/>
            <a:ext cx="312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Накладные светильники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33600" y="1295400"/>
            <a:ext cx="518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Накладные светильники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под лампу Т5</a:t>
            </a:r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4114800" y="4572000"/>
            <a:ext cx="3660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dirty="0"/>
              <a:t>TL414 S/ TL424 </a:t>
            </a:r>
            <a:r>
              <a:rPr lang="en-US" sz="1200" dirty="0" smtClean="0"/>
              <a:t>S/ TL254 PC 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286000" y="5181600"/>
            <a:ext cx="5410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cs typeface="+mn-cs"/>
              </a:rPr>
              <a:t>Возможна установка в потолки со стандартным модулем  размером 600х600мм, с видимыми направляющими Т24 или Т15</a:t>
            </a:r>
          </a:p>
        </p:txBody>
      </p:sp>
      <p:pic>
        <p:nvPicPr>
          <p:cNvPr id="128010" name="Picture 17" descr="D:\Рафик\Семинары\Шаблоны\TL414 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676400"/>
            <a:ext cx="47545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7415" name="Picture 7" descr="D:\Рафик\Семинары\Шаблоны\DSC01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67357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Прямоугольник 7"/>
          <p:cNvSpPr>
            <a:spLocks noChangeArrowheads="1"/>
          </p:cNvSpPr>
          <p:nvPr/>
        </p:nvSpPr>
        <p:spPr bwMode="auto">
          <a:xfrm>
            <a:off x="2209800" y="533400"/>
            <a:ext cx="5048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Офисное  освещение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19463" name="Прямоугольник 7"/>
          <p:cNvSpPr>
            <a:spLocks noChangeArrowheads="1"/>
          </p:cNvSpPr>
          <p:nvPr/>
        </p:nvSpPr>
        <p:spPr bwMode="auto">
          <a:xfrm>
            <a:off x="2133600" y="457200"/>
            <a:ext cx="6700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Оптические системы для ламп Т8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362200" y="3276600"/>
            <a:ext cx="296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TLC </a:t>
            </a:r>
            <a:r>
              <a:rPr lang="ru-RU" dirty="0" smtClean="0"/>
              <a:t>(зеркальный растр)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6576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4600" y="5486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TLC W </a:t>
            </a:r>
            <a:r>
              <a:rPr lang="ru-RU" dirty="0" smtClean="0"/>
              <a:t>(белый растр)</a:t>
            </a:r>
            <a:endParaRPr lang="ru-RU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21336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 rot="10800000" flipV="1">
            <a:off x="5334000" y="435730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TLC P2 </a:t>
            </a:r>
            <a:r>
              <a:rPr lang="ru-RU" dirty="0" smtClean="0"/>
              <a:t>(зеркальный растр                                                         «парабола»)</a:t>
            </a:r>
            <a:endParaRPr lang="ru-RU" dirty="0"/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19463" name="Прямоугольник 7"/>
          <p:cNvSpPr>
            <a:spLocks noChangeArrowheads="1"/>
          </p:cNvSpPr>
          <p:nvPr/>
        </p:nvSpPr>
        <p:spPr bwMode="auto">
          <a:xfrm>
            <a:off x="2133600" y="457200"/>
            <a:ext cx="6700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Оптические системы для ламп Т8</a:t>
            </a: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2362200" y="3821712"/>
            <a:ext cx="296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TLC</a:t>
            </a:r>
            <a:r>
              <a:rPr lang="ru-RU" dirty="0" smtClean="0"/>
              <a:t> </a:t>
            </a:r>
            <a:r>
              <a:rPr lang="en-US" dirty="0" smtClean="0"/>
              <a:t>OL </a:t>
            </a:r>
            <a:r>
              <a:rPr lang="ru-RU" dirty="0" smtClean="0"/>
              <a:t>(опал)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3810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TLC CL </a:t>
            </a:r>
            <a:r>
              <a:rPr lang="ru-RU" dirty="0" smtClean="0"/>
              <a:t>(призма)</a:t>
            </a:r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524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295400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390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3908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www.technoluxtm.ru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Times New Roman"/>
            </a:endParaRPr>
          </a:p>
        </p:txBody>
      </p:sp>
      <p:pic>
        <p:nvPicPr>
          <p:cNvPr id="1239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981200"/>
            <a:ext cx="6167438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5" y="1357313"/>
            <a:ext cx="20589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3" name="Прямоугольник 8"/>
          <p:cNvSpPr>
            <a:spLocks noChangeArrowheads="1"/>
          </p:cNvSpPr>
          <p:nvPr/>
        </p:nvSpPr>
        <p:spPr bwMode="auto">
          <a:xfrm>
            <a:off x="2286000" y="457200"/>
            <a:ext cx="571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>
                <a:solidFill>
                  <a:srgbClr val="FF3300"/>
                </a:solidFill>
                <a:latin typeface="Optima" pitchFamily="34" charset="0"/>
              </a:rPr>
              <a:t>Светодиодные светильники</a:t>
            </a:r>
          </a:p>
        </p:txBody>
      </p:sp>
      <p:sp>
        <p:nvSpPr>
          <p:cNvPr id="123914" name="Прямоугольник 9"/>
          <p:cNvSpPr>
            <a:spLocks noChangeArrowheads="1"/>
          </p:cNvSpPr>
          <p:nvPr/>
        </p:nvSpPr>
        <p:spPr bwMode="auto">
          <a:xfrm>
            <a:off x="4191000" y="571500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Optima" pitchFamily="34" charset="0"/>
              </a:rPr>
              <a:t>TLCS28 LED CL</a:t>
            </a:r>
            <a:endParaRPr lang="ru-RU" sz="2400">
              <a:solidFill>
                <a:srgbClr val="000000"/>
              </a:solidFill>
              <a:latin typeface="Optima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0487" name="filebig" descr="7dbe40bbf17a42346c3334c5aa3a4525"/>
          <p:cNvPicPr>
            <a:picLocks noChangeAspect="1" noChangeArrowheads="1"/>
          </p:cNvPicPr>
          <p:nvPr/>
        </p:nvPicPr>
        <p:blipFill>
          <a:blip r:embed="rId4" cstate="print"/>
          <a:srcRect r="7143" b="11565"/>
          <a:stretch>
            <a:fillRect/>
          </a:stretch>
        </p:blipFill>
        <p:spPr bwMode="auto">
          <a:xfrm>
            <a:off x="2286000" y="1371600"/>
            <a:ext cx="662940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Рафик\Работа\ПО\ПО\59_IMGP109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286000" y="1371600"/>
            <a:ext cx="66294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ttp://www.tehdizain.ru/pdir/17_pb020121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295400"/>
            <a:ext cx="67500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Прямоугольник 10"/>
          <p:cNvSpPr>
            <a:spLocks noChangeArrowheads="1"/>
          </p:cNvSpPr>
          <p:nvPr/>
        </p:nvSpPr>
        <p:spPr bwMode="auto">
          <a:xfrm>
            <a:off x="2209800" y="533400"/>
            <a:ext cx="588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Встраиваемые светильники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8548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www.technoluxtm.ru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8551" name="Picture 2" descr="D:\Рафик\Работа\ПО\ПО\59_IMGP1091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214563" y="1357313"/>
            <a:ext cx="6786562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2" name="Прямоугольник 7"/>
          <p:cNvSpPr>
            <a:spLocks noChangeArrowheads="1"/>
          </p:cNvSpPr>
          <p:nvPr/>
        </p:nvSpPr>
        <p:spPr bwMode="auto">
          <a:xfrm>
            <a:off x="2286000" y="357188"/>
            <a:ext cx="63579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FF3300"/>
              </a:solidFill>
              <a:latin typeface="Optima" pitchFamily="34" charset="0"/>
            </a:endParaRPr>
          </a:p>
          <a:p>
            <a:pPr eaLnBrk="0" hangingPunct="0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Освещение  торговых  залов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0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133600" y="381000"/>
            <a:ext cx="2133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21508" name="Rectangle 21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9" name="Text Box 22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562600" y="685800"/>
            <a:ext cx="312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eaLnBrk="1" hangingPunct="1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Встраиваемые светильники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33600" y="12192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Встраиваемые светильники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под лампу Т8 для потолков типа Армстронг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 Грильято</a:t>
            </a:r>
          </a:p>
        </p:txBody>
      </p:sp>
      <p:pic>
        <p:nvPicPr>
          <p:cNvPr id="21512" name="Picture 10" descr="TLC418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886200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5" descr="TLC418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886200"/>
            <a:ext cx="228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6" descr="TLC4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905001"/>
            <a:ext cx="220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14" descr="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0200" y="1905000"/>
            <a:ext cx="22320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Rectangle 8"/>
          <p:cNvSpPr>
            <a:spLocks noChangeArrowheads="1"/>
          </p:cNvSpPr>
          <p:nvPr/>
        </p:nvSpPr>
        <p:spPr bwMode="auto">
          <a:xfrm>
            <a:off x="1981199" y="3429000"/>
            <a:ext cx="3505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TLC218 </a:t>
            </a:r>
            <a:r>
              <a:rPr lang="en-US" sz="1200" dirty="0"/>
              <a:t>/ </a:t>
            </a:r>
            <a:r>
              <a:rPr lang="en-US" sz="1200" dirty="0" smtClean="0"/>
              <a:t>TLC236/ TLC418</a:t>
            </a:r>
            <a:r>
              <a:rPr lang="ru-RU" sz="1200" dirty="0" smtClean="0"/>
              <a:t> /</a:t>
            </a:r>
            <a:r>
              <a:rPr lang="en-US" sz="1200" dirty="0" smtClean="0"/>
              <a:t>TLA418 /TLC436/</a:t>
            </a:r>
          </a:p>
          <a:p>
            <a:pPr algn="ctr"/>
            <a:r>
              <a:rPr lang="en-US" sz="1200" dirty="0" smtClean="0"/>
              <a:t>TLGR418</a:t>
            </a:r>
            <a:endParaRPr lang="ru-RU" sz="1200" dirty="0"/>
          </a:p>
        </p:txBody>
      </p:sp>
      <p:sp>
        <p:nvSpPr>
          <p:cNvPr id="21517" name="Rectangle 8"/>
          <p:cNvSpPr>
            <a:spLocks noChangeArrowheads="1"/>
          </p:cNvSpPr>
          <p:nvPr/>
        </p:nvSpPr>
        <p:spPr bwMode="auto">
          <a:xfrm>
            <a:off x="7251615" y="3581400"/>
            <a:ext cx="1133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TLC418 P2 / </a:t>
            </a:r>
            <a:endParaRPr lang="ru-RU" sz="1200" dirty="0"/>
          </a:p>
          <a:p>
            <a:pPr algn="ctr"/>
            <a:r>
              <a:rPr lang="en-US" sz="1200" dirty="0"/>
              <a:t>TLGR418 P2 </a:t>
            </a:r>
            <a:endParaRPr lang="ru-RU" sz="1200" dirty="0"/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1912339" y="5486400"/>
            <a:ext cx="28364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TLC218OL/ TLC236OL/ TLC418 </a:t>
            </a:r>
            <a:r>
              <a:rPr lang="en-US" sz="1200" dirty="0"/>
              <a:t>OL / </a:t>
            </a:r>
            <a:endParaRPr lang="en-US" sz="1200" dirty="0" smtClean="0"/>
          </a:p>
          <a:p>
            <a:pPr algn="ctr"/>
            <a:r>
              <a:rPr lang="en-US" sz="1200" dirty="0" smtClean="0"/>
              <a:t>TLA418 OL/ TLC436OL/TLGR418 OL</a:t>
            </a:r>
          </a:p>
          <a:p>
            <a:pPr algn="ctr"/>
            <a:r>
              <a:rPr lang="ru-RU" sz="1200" dirty="0" smtClean="0"/>
              <a:t>то же с </a:t>
            </a:r>
            <a:r>
              <a:rPr lang="en-US" sz="1200" dirty="0" smtClean="0"/>
              <a:t>CL</a:t>
            </a:r>
            <a:endParaRPr lang="en-US" sz="1200" dirty="0"/>
          </a:p>
        </p:txBody>
      </p:sp>
      <p:sp>
        <p:nvSpPr>
          <p:cNvPr id="21519" name="Rectangle 8"/>
          <p:cNvSpPr>
            <a:spLocks noChangeArrowheads="1"/>
          </p:cNvSpPr>
          <p:nvPr/>
        </p:nvSpPr>
        <p:spPr bwMode="auto">
          <a:xfrm>
            <a:off x="5181600" y="5562600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TLC418 W/ TLA418 W</a:t>
            </a:r>
            <a:endParaRPr lang="ru-RU" sz="1200" dirty="0"/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3886200"/>
            <a:ext cx="2057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1905000"/>
            <a:ext cx="2057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2535" name="Picture 10" descr="C:\Documents and Settings\Виталий\Мои документы\Портфолио Technolux\DSC02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19200"/>
            <a:ext cx="6781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1" descr="C:\Documents and Settings\Виталий\Мои документы\Портфолио Technolux\DSC01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219200"/>
            <a:ext cx="6781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Прямоугольник 8"/>
          <p:cNvSpPr>
            <a:spLocks noChangeArrowheads="1"/>
          </p:cNvSpPr>
          <p:nvPr/>
        </p:nvSpPr>
        <p:spPr bwMode="auto">
          <a:xfrm>
            <a:off x="2214563" y="500063"/>
            <a:ext cx="6021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Встраиваемые светильники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3" descr="2_Y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057400" y="1431925"/>
            <a:ext cx="6934200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2000" dirty="0"/>
              <a:t>Торговые марки </a:t>
            </a: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TECHNO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LUX</a:t>
            </a:r>
            <a:r>
              <a:rPr lang="ru-RU" sz="2000" dirty="0"/>
              <a:t> и </a:t>
            </a:r>
            <a:r>
              <a:rPr lang="ru-RU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ЛайтЛюкс</a:t>
            </a:r>
            <a:r>
              <a:rPr lang="ru-RU" sz="2000" dirty="0"/>
              <a:t>, </a:t>
            </a:r>
          </a:p>
          <a:p>
            <a:pPr marL="342900" indent="-342900">
              <a:defRPr/>
            </a:pPr>
            <a:r>
              <a:rPr lang="ru-RU" sz="2000" dirty="0"/>
              <a:t>производимые на</a:t>
            </a:r>
            <a:r>
              <a:rPr lang="en-US" sz="2000" dirty="0"/>
              <a:t> </a:t>
            </a:r>
            <a:r>
              <a:rPr lang="ru-RU" sz="2000" dirty="0"/>
              <a:t>заводе «Рекорд» в г. Александров, </a:t>
            </a:r>
          </a:p>
          <a:p>
            <a:pPr marL="342900" indent="-342900">
              <a:defRPr/>
            </a:pPr>
            <a:r>
              <a:rPr lang="ru-RU" sz="2000" dirty="0"/>
              <a:t>принадлежат компании «ОМТЕК».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2057400" y="3048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 компании</a:t>
            </a:r>
          </a:p>
        </p:txBody>
      </p:sp>
      <p:sp>
        <p:nvSpPr>
          <p:cNvPr id="1030" name="Rectangle 24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1" name="Text Box 25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pic>
        <p:nvPicPr>
          <p:cNvPr id="1032" name="Picture 26" descr="лай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191000"/>
            <a:ext cx="2381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2133600" y="2514600"/>
          <a:ext cx="4125913" cy="1981200"/>
        </p:xfrm>
        <a:graphic>
          <a:graphicData uri="http://schemas.openxmlformats.org/presentationml/2006/ole">
            <p:oleObj spid="_x0000_s1026" r:id="rId6" imgW="3993120" imgH="1915560" progId="">
              <p:embed/>
            </p:oleObj>
          </a:graphicData>
        </a:graphic>
      </p:graphicFrame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3559" name="Picture 4" descr="1"/>
          <p:cNvPicPr>
            <a:picLocks noChangeAspect="1" noChangeArrowheads="1"/>
          </p:cNvPicPr>
          <p:nvPr/>
        </p:nvPicPr>
        <p:blipFill>
          <a:blip r:embed="rId4" cstate="print"/>
          <a:srcRect l="10010" t="3929" r="15004"/>
          <a:stretch>
            <a:fillRect/>
          </a:stretch>
        </p:blipFill>
        <p:spPr bwMode="auto">
          <a:xfrm>
            <a:off x="2465388" y="1295400"/>
            <a:ext cx="5916612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60" name="Прямоугольник 9"/>
          <p:cNvSpPr>
            <a:spLocks noChangeArrowheads="1"/>
          </p:cNvSpPr>
          <p:nvPr/>
        </p:nvSpPr>
        <p:spPr bwMode="auto">
          <a:xfrm>
            <a:off x="2286000" y="5334000"/>
            <a:ext cx="632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</a:rPr>
              <a:t>●</a:t>
            </a:r>
            <a:r>
              <a:rPr lang="en-US"/>
              <a:t> </a:t>
            </a:r>
            <a:r>
              <a:rPr lang="ru-RU"/>
              <a:t>Установить элементы подвеса на заранее подготовленные крюки в потолке </a:t>
            </a:r>
          </a:p>
        </p:txBody>
      </p:sp>
      <p:sp>
        <p:nvSpPr>
          <p:cNvPr id="23561" name="Прямоугольник 8"/>
          <p:cNvSpPr>
            <a:spLocks noChangeArrowheads="1"/>
          </p:cNvSpPr>
          <p:nvPr/>
        </p:nvSpPr>
        <p:spPr bwMode="auto">
          <a:xfrm>
            <a:off x="2209800" y="609600"/>
            <a:ext cx="624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3300"/>
                </a:solidFill>
                <a:latin typeface="Optima" pitchFamily="34" charset="0"/>
              </a:rPr>
              <a:t>Установка светильника в потолок Грильято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2457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8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Palatino Linotype"/>
            </a:endParaRPr>
          </a:p>
        </p:txBody>
      </p:sp>
      <p:pic>
        <p:nvPicPr>
          <p:cNvPr id="24583" name="Picture 5" descr="2"/>
          <p:cNvPicPr>
            <a:picLocks noChangeAspect="1" noChangeArrowheads="1"/>
          </p:cNvPicPr>
          <p:nvPr/>
        </p:nvPicPr>
        <p:blipFill>
          <a:blip r:embed="rId4" cstate="print"/>
          <a:srcRect l="9636" r="1598" b="5893"/>
          <a:stretch>
            <a:fillRect/>
          </a:stretch>
        </p:blipFill>
        <p:spPr bwMode="auto">
          <a:xfrm>
            <a:off x="2438400" y="1295400"/>
            <a:ext cx="5999163" cy="381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4" name="Прямоугольник 8"/>
          <p:cNvSpPr>
            <a:spLocks noChangeArrowheads="1"/>
          </p:cNvSpPr>
          <p:nvPr/>
        </p:nvSpPr>
        <p:spPr bwMode="auto">
          <a:xfrm>
            <a:off x="2286000" y="5181600"/>
            <a:ext cx="662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2060"/>
                </a:solidFill>
              </a:rPr>
              <a:t>●</a:t>
            </a:r>
            <a:r>
              <a:rPr lang="ru-RU">
                <a:solidFill>
                  <a:srgbClr val="000000"/>
                </a:solidFill>
              </a:rPr>
              <a:t> В ячейку потолка размером 600 х600 мм установить            световой прибор и закрепить в отверстиях на торцевых стенках светильника элементы подвеса </a:t>
            </a:r>
          </a:p>
        </p:txBody>
      </p:sp>
      <p:sp>
        <p:nvSpPr>
          <p:cNvPr id="24585" name="Прямоугольник 9"/>
          <p:cNvSpPr>
            <a:spLocks noChangeArrowheads="1"/>
          </p:cNvSpPr>
          <p:nvPr/>
        </p:nvSpPr>
        <p:spPr bwMode="auto">
          <a:xfrm>
            <a:off x="2209800" y="609600"/>
            <a:ext cx="624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3300"/>
                </a:solidFill>
                <a:latin typeface="Optima" pitchFamily="34" charset="0"/>
              </a:rPr>
              <a:t>Установка светильника в потолок Грильято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Times New Roman"/>
            </a:endParaRPr>
          </a:p>
        </p:txBody>
      </p:sp>
      <p:grpSp>
        <p:nvGrpSpPr>
          <p:cNvPr id="25607" name="Group 5"/>
          <p:cNvGrpSpPr>
            <a:grpSpLocks/>
          </p:cNvGrpSpPr>
          <p:nvPr/>
        </p:nvGrpSpPr>
        <p:grpSpPr bwMode="auto">
          <a:xfrm>
            <a:off x="2438400" y="1295400"/>
            <a:ext cx="5791200" cy="3581400"/>
            <a:chOff x="1044" y="935"/>
            <a:chExt cx="3764" cy="2586"/>
          </a:xfrm>
        </p:grpSpPr>
        <p:pic>
          <p:nvPicPr>
            <p:cNvPr id="25610" name="Picture 6" descr="3"/>
            <p:cNvPicPr>
              <a:picLocks noChangeAspect="1" noChangeArrowheads="1"/>
            </p:cNvPicPr>
            <p:nvPr/>
          </p:nvPicPr>
          <p:blipFill>
            <a:blip r:embed="rId4" cstate="print"/>
            <a:srcRect l="11583" t="9116" r="7390" b="15009"/>
            <a:stretch>
              <a:fillRect/>
            </a:stretch>
          </p:blipFill>
          <p:spPr bwMode="auto">
            <a:xfrm>
              <a:off x="1044" y="935"/>
              <a:ext cx="3764" cy="25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5611" name="Line 7"/>
            <p:cNvSpPr>
              <a:spLocks noChangeShapeType="1"/>
            </p:cNvSpPr>
            <p:nvPr/>
          </p:nvSpPr>
          <p:spPr bwMode="auto">
            <a:xfrm>
              <a:off x="3315" y="1314"/>
              <a:ext cx="0" cy="82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08" name="Прямоугольник 10"/>
          <p:cNvSpPr>
            <a:spLocks noChangeArrowheads="1"/>
          </p:cNvSpPr>
          <p:nvPr/>
        </p:nvSpPr>
        <p:spPr bwMode="auto">
          <a:xfrm>
            <a:off x="2286000" y="4953000"/>
            <a:ext cx="685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●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</a:rPr>
              <a:t>Отрегулировать длину подвеса так, чтобы  плоскость светильника совпадала с плоскостью подвесного потолка (элементы подвеса регулировать, сжимая пружину)</a:t>
            </a:r>
          </a:p>
        </p:txBody>
      </p:sp>
      <p:sp>
        <p:nvSpPr>
          <p:cNvPr id="25609" name="Прямоугольник 10"/>
          <p:cNvSpPr>
            <a:spLocks noChangeArrowheads="1"/>
          </p:cNvSpPr>
          <p:nvPr/>
        </p:nvSpPr>
        <p:spPr bwMode="auto">
          <a:xfrm>
            <a:off x="2209800" y="609600"/>
            <a:ext cx="594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3300"/>
                </a:solidFill>
                <a:latin typeface="Optima" pitchFamily="34" charset="0"/>
              </a:rPr>
              <a:t>Установка светильника в потолок Грильято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81000" y="2362200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30-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 процентное уменьшение потерь электроэнергии</a:t>
            </a:r>
          </a:p>
          <a:p>
            <a:pPr algn="ctr">
              <a:spcBef>
                <a:spcPct val="50000"/>
              </a:spcBef>
              <a:defRPr/>
            </a:pPr>
            <a:endParaRPr lang="ru-RU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44500" y="228600"/>
            <a:ext cx="8013700" cy="1905000"/>
            <a:chOff x="303" y="144"/>
            <a:chExt cx="4785" cy="1200"/>
          </a:xfrm>
        </p:grpSpPr>
        <p:graphicFrame>
          <p:nvGraphicFramePr>
            <p:cNvPr id="3074" name="Object 4"/>
            <p:cNvGraphicFramePr>
              <a:graphicFrameLocks noChangeAspect="1"/>
            </p:cNvGraphicFramePr>
            <p:nvPr/>
          </p:nvGraphicFramePr>
          <p:xfrm>
            <a:off x="1401" y="144"/>
            <a:ext cx="3438" cy="1142"/>
          </p:xfrm>
          <a:graphic>
            <a:graphicData uri="http://schemas.openxmlformats.org/presentationml/2006/ole">
              <p:oleObj spid="_x0000_s3074" name="Точечный рисунок" r:id="rId5" imgW="5038095" imgH="2285714" progId="PBrush">
                <p:embed/>
              </p:oleObj>
            </a:graphicData>
          </a:graphic>
        </p:graphicFrame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303" y="144"/>
              <a:ext cx="2673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4000" i="1"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ЭЛЕКТРОННЫЙ</a:t>
              </a:r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3936" y="768"/>
              <a:ext cx="115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400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ПРА</a:t>
              </a:r>
            </a:p>
          </p:txBody>
        </p:sp>
      </p:grpSp>
      <p:pic>
        <p:nvPicPr>
          <p:cNvPr id="22543" name="Picture 15"/>
          <p:cNvPicPr>
            <a:picLocks noChangeArrowheads="1"/>
          </p:cNvPicPr>
          <p:nvPr/>
        </p:nvPicPr>
        <p:blipFill>
          <a:blip r:embed="rId6" cstate="print"/>
          <a:srcRect t="28667" b="25060"/>
          <a:stretch>
            <a:fillRect/>
          </a:stretch>
        </p:blipFill>
        <p:spPr bwMode="auto">
          <a:xfrm>
            <a:off x="369888" y="3200400"/>
            <a:ext cx="8440737" cy="30480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utoUpdateAnimBg="0"/>
      <p:bldP spid="22543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209800" y="2362200"/>
            <a:ext cx="6019800" cy="3600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ru-RU" sz="2000">
                <a:solidFill>
                  <a:srgbClr val="003399"/>
                </a:solidFill>
              </a:rPr>
              <a:t>Преимущества использования ЭПРА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>
                <a:solidFill>
                  <a:srgbClr val="003399"/>
                </a:solidFill>
              </a:rPr>
              <a:t>Устранение мигания ламп при включении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>
                <a:solidFill>
                  <a:srgbClr val="003399"/>
                </a:solidFill>
              </a:rPr>
              <a:t>Снижение коэффициента пульсации светового потока</a:t>
            </a:r>
            <a:endParaRPr lang="en-US">
              <a:solidFill>
                <a:srgbClr val="003399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>
                <a:solidFill>
                  <a:srgbClr val="003399"/>
                </a:solidFill>
              </a:rPr>
              <a:t>Рабочая частота ЭПРА лежит в диапазоне 25-45 кГц, что делает его работу бесшумной</a:t>
            </a:r>
            <a:endParaRPr lang="en-US">
              <a:solidFill>
                <a:srgbClr val="003399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>
                <a:solidFill>
                  <a:srgbClr val="003399"/>
                </a:solidFill>
              </a:rPr>
              <a:t>Уменьшение веса светового прибора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>
                <a:solidFill>
                  <a:srgbClr val="003399"/>
                </a:solidFill>
              </a:rPr>
              <a:t>Автоматическое отключение ЭПРА при выходе ламп из строя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>
                <a:solidFill>
                  <a:srgbClr val="003399"/>
                </a:solidFill>
              </a:rPr>
              <a:t>Увеличение срока службы ламп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>
                <a:solidFill>
                  <a:srgbClr val="003399"/>
                </a:solidFill>
              </a:rPr>
              <a:t>Экономия электроэнергии (электронное управление световым потоком)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209800" y="762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209800" y="0"/>
            <a:ext cx="335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981200" y="4191000"/>
            <a:ext cx="487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200"/>
          </a:p>
        </p:txBody>
      </p:sp>
      <p:pic>
        <p:nvPicPr>
          <p:cNvPr id="26632" name="Picture 8" descr="балласт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914400"/>
            <a:ext cx="22891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-381000" y="5105400"/>
            <a:ext cx="64008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ru-RU" sz="2000" b="0"/>
          </a:p>
        </p:txBody>
      </p:sp>
      <p:pic>
        <p:nvPicPr>
          <p:cNvPr id="26634" name="Picture 33" descr="балласт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9144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7655" name="Прямоугольник 8"/>
          <p:cNvSpPr>
            <a:spLocks noChangeArrowheads="1"/>
          </p:cNvSpPr>
          <p:nvPr/>
        </p:nvSpPr>
        <p:spPr bwMode="auto">
          <a:xfrm>
            <a:off x="2209800" y="0"/>
            <a:ext cx="5400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0">
                <a:solidFill>
                  <a:srgbClr val="FF3300"/>
                </a:solidFill>
                <a:latin typeface="Optima" pitchFamily="34" charset="0"/>
              </a:rPr>
              <a:t>Способы регулирования светового потока лампы</a:t>
            </a:r>
          </a:p>
        </p:txBody>
      </p:sp>
      <p:sp>
        <p:nvSpPr>
          <p:cNvPr id="27656" name="Text Box 3"/>
          <p:cNvSpPr txBox="1">
            <a:spLocks noChangeArrowheads="1"/>
          </p:cNvSpPr>
          <p:nvPr/>
        </p:nvSpPr>
        <p:spPr bwMode="auto">
          <a:xfrm>
            <a:off x="2209800" y="1219200"/>
            <a:ext cx="6019800" cy="5494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ru-RU">
                <a:solidFill>
                  <a:srgbClr val="C00000"/>
                </a:solidFill>
              </a:rPr>
              <a:t>Аналоговая регулировка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ru-RU">
                <a:solidFill>
                  <a:srgbClr val="003399"/>
                </a:solidFill>
              </a:rPr>
              <a:t>Регулировка осуществляется посредством подачи управляющего сигнала от 1 до 10 В от отдельного блока управления.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ru-RU">
                <a:solidFill>
                  <a:srgbClr val="003399"/>
                </a:solidFill>
              </a:rPr>
              <a:t> </a:t>
            </a:r>
            <a:r>
              <a:rPr lang="en-US">
                <a:solidFill>
                  <a:srgbClr val="003399"/>
                </a:solidFill>
              </a:rPr>
              <a:t>Touch and Dim – </a:t>
            </a:r>
            <a:r>
              <a:rPr lang="ru-RU">
                <a:solidFill>
                  <a:srgbClr val="003399"/>
                </a:solidFill>
              </a:rPr>
              <a:t>регулировка осуществляется  с помощью выключателя без фиксации, по времени нажатия на выключатель.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>
                <a:solidFill>
                  <a:srgbClr val="C00000"/>
                </a:solidFill>
              </a:rPr>
              <a:t>Цифровая регулировка</a:t>
            </a:r>
          </a:p>
          <a:p>
            <a:pPr marL="342900" indent="-342900">
              <a:lnSpc>
                <a:spcPct val="150000"/>
              </a:lnSpc>
            </a:pPr>
            <a:r>
              <a:rPr lang="en-US">
                <a:solidFill>
                  <a:srgbClr val="003399"/>
                </a:solidFill>
              </a:rPr>
              <a:t>      </a:t>
            </a:r>
            <a:r>
              <a:rPr lang="ru-RU">
                <a:solidFill>
                  <a:srgbClr val="003399"/>
                </a:solidFill>
              </a:rPr>
              <a:t>Наличие специального блока управления по протоколу </a:t>
            </a:r>
            <a:r>
              <a:rPr lang="en-US">
                <a:solidFill>
                  <a:srgbClr val="003399"/>
                </a:solidFill>
              </a:rPr>
              <a:t>DALI</a:t>
            </a:r>
            <a:r>
              <a:rPr lang="ru-RU">
                <a:solidFill>
                  <a:srgbClr val="003399"/>
                </a:solidFill>
              </a:rPr>
              <a:t>. Автоматическое регулирование освещенности – максимальная экономия электроэнергии.</a:t>
            </a:r>
          </a:p>
          <a:p>
            <a:pPr marL="342900" indent="-342900">
              <a:lnSpc>
                <a:spcPct val="150000"/>
              </a:lnSpc>
            </a:pPr>
            <a:endParaRPr lang="ru-RU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6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33600" y="1285875"/>
          <a:ext cx="6653262" cy="4631660"/>
        </p:xfrm>
        <a:graphic>
          <a:graphicData uri="http://schemas.openxmlformats.org/drawingml/2006/table">
            <a:tbl>
              <a:tblPr/>
              <a:tblGrid>
                <a:gridCol w="2867045"/>
                <a:gridCol w="1357322"/>
                <a:gridCol w="1214446"/>
                <a:gridCol w="1214449"/>
              </a:tblGrid>
              <a:tr h="53975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Таблица электротехнических и светотехнических параметров светильников ТМ Технолюкс с зеркальным растром.</a:t>
                      </a:r>
                    </a:p>
                  </a:txBody>
                  <a:tcPr marL="9407" marR="9407" marT="9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Светильник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TLC418 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TLC418 ECO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TLC418 EL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Применяемый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ПРА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Электромагнитный ПРА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ЭПРА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ЭПРА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42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Класс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энергопотребления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EEI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A2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33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Общая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потребляемая мощность, Вт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Средний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срок службы ламп, ч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12000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&gt;15000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20000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33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Коэффициент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пульсаций светового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потока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%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35-40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5-7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&lt; 5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Коэффициент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мощности (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ф)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 0,85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 0,95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0,98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5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Соотношение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стоимости</a:t>
                      </a:r>
                    </a:p>
                  </a:txBody>
                  <a:tcPr marL="9407" marR="9407" marT="9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1,27</a:t>
                      </a:r>
                    </a:p>
                  </a:txBody>
                  <a:tcPr marL="9407" marR="9407" marT="9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731" name="Прямоугольник 9"/>
          <p:cNvSpPr>
            <a:spLocks noChangeArrowheads="1"/>
          </p:cNvSpPr>
          <p:nvPr/>
        </p:nvSpPr>
        <p:spPr bwMode="auto">
          <a:xfrm>
            <a:off x="2214563" y="571500"/>
            <a:ext cx="5395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Техническая информация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70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209800" y="1143000"/>
          <a:ext cx="6705602" cy="4800601"/>
        </p:xfrm>
        <a:graphic>
          <a:graphicData uri="http://schemas.openxmlformats.org/drawingml/2006/table">
            <a:tbl>
              <a:tblPr/>
              <a:tblGrid>
                <a:gridCol w="998038"/>
                <a:gridCol w="1029651"/>
                <a:gridCol w="693683"/>
                <a:gridCol w="693683"/>
                <a:gridCol w="649217"/>
                <a:gridCol w="725444"/>
                <a:gridCol w="572987"/>
                <a:gridCol w="658110"/>
                <a:gridCol w="684789"/>
              </a:tblGrid>
              <a:tr h="1096295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63" marR="8063" marT="80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Энергетическая </a:t>
                      </a:r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классификация</a:t>
                      </a:r>
                      <a:r>
                        <a:rPr lang="ru-RU" sz="2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   </a:t>
                      </a:r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ЭПРА </a:t>
                      </a: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 ПРА (Вт)</a:t>
                      </a:r>
                    </a:p>
                  </a:txBody>
                  <a:tcPr marL="8063" marR="8063" marT="80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93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Мощность лампы, 50Гц (Вт)</a:t>
                      </a:r>
                    </a:p>
                  </a:txBody>
                  <a:tcPr marL="8063" marR="8063" marT="80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Мощность лампы, ВЧ (Вт)</a:t>
                      </a:r>
                    </a:p>
                  </a:txBody>
                  <a:tcPr marL="8063" marR="8063" marT="80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A1</a:t>
                      </a: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A2</a:t>
                      </a: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A3</a:t>
                      </a: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B1</a:t>
                      </a: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B2</a:t>
                      </a: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D</a:t>
                      </a: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0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10,5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 28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0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 45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29,5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 70</a:t>
                      </a: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57" name="Прямоугольник 9"/>
          <p:cNvSpPr>
            <a:spLocks noChangeArrowheads="1"/>
          </p:cNvSpPr>
          <p:nvPr/>
        </p:nvSpPr>
        <p:spPr bwMode="auto">
          <a:xfrm>
            <a:off x="2214563" y="571500"/>
            <a:ext cx="5395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Техническая информация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0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6"/>
          <p:cNvSpPr>
            <a:spLocks noChangeArrowheads="1"/>
          </p:cNvSpPr>
          <p:nvPr/>
        </p:nvSpPr>
        <p:spPr bwMode="auto">
          <a:xfrm>
            <a:off x="2133600" y="381000"/>
            <a:ext cx="2133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125956" name="Rectangle 21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125957" name="Text Box 22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www.technoluxtm.ru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562600" y="685800"/>
            <a:ext cx="312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Накладные светильники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33600" y="1295400"/>
            <a:ext cx="518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Накладные светильники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под лампу Т8</a:t>
            </a:r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1983501" y="3505200"/>
            <a:ext cx="28925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/>
              <a:t>TL</a:t>
            </a:r>
            <a:r>
              <a:rPr lang="ru-RU" sz="1200" dirty="0" smtClean="0"/>
              <a:t>218 -1</a:t>
            </a:r>
            <a:r>
              <a:rPr lang="en-US" sz="1200" dirty="0" smtClean="0"/>
              <a:t>/ TL236</a:t>
            </a:r>
            <a:r>
              <a:rPr lang="ru-RU" sz="1200" dirty="0" smtClean="0"/>
              <a:t>-1</a:t>
            </a:r>
            <a:r>
              <a:rPr lang="en-US" sz="1200" dirty="0" smtClean="0"/>
              <a:t>/ TL418</a:t>
            </a:r>
            <a:r>
              <a:rPr lang="ru-RU" sz="1200" dirty="0" smtClean="0"/>
              <a:t>-1/ </a:t>
            </a:r>
            <a:r>
              <a:rPr lang="en-US" sz="1200" dirty="0" smtClean="0"/>
              <a:t>TL 436-1</a:t>
            </a:r>
            <a:endParaRPr lang="ru-RU" sz="1200" dirty="0"/>
          </a:p>
        </p:txBody>
      </p:sp>
      <p:sp>
        <p:nvSpPr>
          <p:cNvPr id="125961" name="Rectangle 8"/>
          <p:cNvSpPr>
            <a:spLocks noChangeArrowheads="1"/>
          </p:cNvSpPr>
          <p:nvPr/>
        </p:nvSpPr>
        <p:spPr bwMode="auto">
          <a:xfrm>
            <a:off x="4730048" y="3505200"/>
            <a:ext cx="3956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/>
              <a:t>TL</a:t>
            </a:r>
            <a:r>
              <a:rPr lang="ru-RU" sz="1200" dirty="0"/>
              <a:t>218</a:t>
            </a:r>
            <a:r>
              <a:rPr lang="en-US" sz="1200" dirty="0"/>
              <a:t>CL</a:t>
            </a:r>
            <a:r>
              <a:rPr lang="ru-RU" sz="1200" dirty="0"/>
              <a:t> </a:t>
            </a:r>
            <a:r>
              <a:rPr lang="en-US" sz="1200" dirty="0"/>
              <a:t>/ TL236CL / </a:t>
            </a:r>
            <a:r>
              <a:rPr lang="en-US" sz="1200" dirty="0" smtClean="0"/>
              <a:t>TL418CL /  TL 436 CL </a:t>
            </a:r>
            <a:endParaRPr lang="ru-RU" sz="1200" dirty="0"/>
          </a:p>
        </p:txBody>
      </p:sp>
      <p:sp>
        <p:nvSpPr>
          <p:cNvPr id="125962" name="Rectangle 8"/>
          <p:cNvSpPr>
            <a:spLocks noChangeArrowheads="1"/>
          </p:cNvSpPr>
          <p:nvPr/>
        </p:nvSpPr>
        <p:spPr bwMode="auto">
          <a:xfrm>
            <a:off x="1871402" y="5715000"/>
            <a:ext cx="32850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/>
              <a:t>TL</a:t>
            </a:r>
            <a:r>
              <a:rPr lang="ru-RU" sz="1200" dirty="0"/>
              <a:t>218</a:t>
            </a:r>
            <a:r>
              <a:rPr lang="en-US" sz="1200" dirty="0"/>
              <a:t>OL</a:t>
            </a:r>
            <a:r>
              <a:rPr lang="ru-RU" sz="1200" dirty="0"/>
              <a:t> </a:t>
            </a:r>
            <a:r>
              <a:rPr lang="en-US" sz="1200" dirty="0"/>
              <a:t>/ TL236OL / TL418OL </a:t>
            </a:r>
            <a:r>
              <a:rPr lang="en-US" sz="1200" dirty="0" smtClean="0"/>
              <a:t>/ TL 436 OL</a:t>
            </a:r>
            <a:endParaRPr lang="ru-RU" sz="1200" dirty="0"/>
          </a:p>
        </p:txBody>
      </p:sp>
      <p:sp>
        <p:nvSpPr>
          <p:cNvPr id="125963" name="Rectangle 8"/>
          <p:cNvSpPr>
            <a:spLocks noChangeArrowheads="1"/>
          </p:cNvSpPr>
          <p:nvPr/>
        </p:nvSpPr>
        <p:spPr bwMode="auto">
          <a:xfrm>
            <a:off x="5236199" y="5715000"/>
            <a:ext cx="2300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/>
              <a:t>TL</a:t>
            </a:r>
            <a:r>
              <a:rPr lang="ru-RU" sz="1200" dirty="0"/>
              <a:t>218</a:t>
            </a:r>
            <a:r>
              <a:rPr lang="en-US" sz="1200" dirty="0"/>
              <a:t>W</a:t>
            </a:r>
            <a:r>
              <a:rPr lang="ru-RU" sz="1200" dirty="0"/>
              <a:t> </a:t>
            </a:r>
            <a:r>
              <a:rPr lang="en-US" sz="1200" dirty="0"/>
              <a:t>/ TL236W / TL418W </a:t>
            </a:r>
            <a:r>
              <a:rPr lang="en-US" sz="1200" dirty="0" smtClean="0"/>
              <a:t>/</a:t>
            </a:r>
          </a:p>
          <a:p>
            <a:pPr algn="ctr" eaLnBrk="0" hangingPunct="0"/>
            <a:r>
              <a:rPr lang="en-US" sz="1200" dirty="0" smtClean="0"/>
              <a:t>TL436 W </a:t>
            </a:r>
            <a:endParaRPr lang="ru-RU" sz="1200" dirty="0"/>
          </a:p>
        </p:txBody>
      </p:sp>
      <p:pic>
        <p:nvPicPr>
          <p:cNvPr id="125964" name="Picture 2" descr="D:\Рафик\Семинары\Шаблоны\TL418 W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62400"/>
            <a:ext cx="27543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5" name="Picture 3" descr="D:\Рафик\Семинары\Шаблоны\TL418 OL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1213" y="3962400"/>
            <a:ext cx="28225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6" name="Picture 4" descr="D:\Рафик\Семинары\Шаблоны\TL418 CL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676400"/>
            <a:ext cx="28892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7" name="Picture 5" descr="D:\Рафик\Семинары\Шаблоны\TL418 A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676400"/>
            <a:ext cx="28702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981200" y="1371600"/>
            <a:ext cx="541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Расшифровка условных обозначений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133600" y="274638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09600" y="1980982"/>
            <a:ext cx="6353086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236788" lvl="4" indent="-342900">
              <a:tabLst>
                <a:tab pos="685800" algn="l"/>
              </a:tabLst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Растр «Классика» в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TLC218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TLC418</a:t>
            </a:r>
            <a:endParaRPr lang="ru-RU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1  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Зеркальный растр</a:t>
            </a: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OL –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Опаловый рассеиватель</a:t>
            </a: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CL –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Призматический рассеиватель</a:t>
            </a: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Р2 – Двойной параболический растр</a:t>
            </a: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W –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Белый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растр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EL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Светильник с ЭПРА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EEI A2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ECO –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Светильник с ЭПРА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EEI A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3</a:t>
            </a:r>
          </a:p>
          <a:p>
            <a:pPr marL="2236788" lvl="4" indent="-342900">
              <a:tabLst>
                <a:tab pos="685800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2236788" lvl="4" indent="-342900">
              <a:tabLst>
                <a:tab pos="685800" algn="l"/>
              </a:tabLst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EM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– Светильник с блоком аварийного питания</a:t>
            </a:r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133600" y="1447800"/>
            <a:ext cx="68580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000" b="0"/>
              <a:t>Марка “</a:t>
            </a:r>
            <a:r>
              <a:rPr lang="en-US" sz="2000" b="0"/>
              <a:t>TechnoLux</a:t>
            </a:r>
            <a:r>
              <a:rPr lang="ru-RU" sz="2000" b="0"/>
              <a:t>” представлена на российском рынке</a:t>
            </a:r>
          </a:p>
          <a:p>
            <a:pPr marL="342900" indent="-342900"/>
            <a:r>
              <a:rPr lang="ru-RU" sz="2000" b="0"/>
              <a:t>с 1995 года .</a:t>
            </a:r>
          </a:p>
          <a:p>
            <a:pPr marL="342900" indent="-342900"/>
            <a:r>
              <a:rPr lang="ru-RU" sz="2000" b="0"/>
              <a:t>В 2011 году на производстве компании </a:t>
            </a:r>
          </a:p>
          <a:p>
            <a:pPr marL="342900" indent="-342900"/>
            <a:r>
              <a:rPr lang="ru-RU" sz="2000" b="0"/>
              <a:t>занято более 700 человек</a:t>
            </a:r>
            <a:r>
              <a:rPr lang="ru-RU" sz="2000" b="0">
                <a:latin typeface="Palatino Linotype" pitchFamily="18" charset="0"/>
              </a:rPr>
              <a:t> .</a:t>
            </a:r>
          </a:p>
        </p:txBody>
      </p:sp>
      <p:sp>
        <p:nvSpPr>
          <p:cNvPr id="7172" name="Rectangle 18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Text Box 19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7174" name="Rectangle 20"/>
          <p:cNvSpPr>
            <a:spLocks noChangeArrowheads="1"/>
          </p:cNvSpPr>
          <p:nvPr/>
        </p:nvSpPr>
        <p:spPr bwMode="auto">
          <a:xfrm>
            <a:off x="2057400" y="3048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 компании</a:t>
            </a:r>
          </a:p>
        </p:txBody>
      </p:sp>
      <p:pic>
        <p:nvPicPr>
          <p:cNvPr id="6151" name="Рисунок 8" descr="DSC006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819400"/>
            <a:ext cx="37798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Рисунок 9" descr="DSC006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819400"/>
            <a:ext cx="2514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2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34823" name="Прямоугольник 7"/>
          <p:cNvSpPr>
            <a:spLocks noChangeArrowheads="1"/>
          </p:cNvSpPr>
          <p:nvPr/>
        </p:nvSpPr>
        <p:spPr bwMode="auto">
          <a:xfrm>
            <a:off x="2214563" y="500063"/>
            <a:ext cx="6624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Освещение  спортивных  залов</a:t>
            </a:r>
          </a:p>
        </p:txBody>
      </p:sp>
      <p:pic>
        <p:nvPicPr>
          <p:cNvPr id="34824" name="Picture 11" descr="C:\Documents and Settings\Виталий\Мои документы\Фото светильников Технолюкс JPEG\4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2043113" y="1219200"/>
            <a:ext cx="7100887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1" descr="C:\Documents and Settings\Виталий\Мои документы\Презентация ОМТЕК\Untitled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245268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TextBox 13"/>
          <p:cNvSpPr txBox="1">
            <a:spLocks noChangeArrowheads="1"/>
          </p:cNvSpPr>
          <p:nvPr/>
        </p:nvSpPr>
        <p:spPr bwMode="auto">
          <a:xfrm>
            <a:off x="5486400" y="51816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TL254A1 PC</a:t>
            </a:r>
            <a:endParaRPr lang="ru-RU" sz="3600"/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4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35847" name="Прямоугольник 7"/>
          <p:cNvSpPr>
            <a:spLocks noChangeArrowheads="1"/>
          </p:cNvSpPr>
          <p:nvPr/>
        </p:nvSpPr>
        <p:spPr bwMode="auto">
          <a:xfrm>
            <a:off x="2214563" y="500063"/>
            <a:ext cx="6624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Освещение  спортивных  залов</a:t>
            </a:r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600200"/>
            <a:ext cx="64770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1" descr="C:\Documents and Settings\Виталий\Мои документы\Презентация ОМТЕК\Untitled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245268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Box 13"/>
          <p:cNvSpPr txBox="1">
            <a:spLocks noChangeArrowheads="1"/>
          </p:cNvSpPr>
          <p:nvPr/>
        </p:nvSpPr>
        <p:spPr bwMode="auto">
          <a:xfrm>
            <a:off x="5715000" y="5105400"/>
            <a:ext cx="320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TL</a:t>
            </a:r>
            <a:r>
              <a:rPr lang="ru-RU" sz="3600"/>
              <a:t> </a:t>
            </a:r>
            <a:r>
              <a:rPr lang="en-US" sz="3600"/>
              <a:t>SPORT</a:t>
            </a:r>
            <a:endParaRPr lang="ru-RU" sz="3600"/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8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871" name="Прямоугольник 7"/>
          <p:cNvSpPr>
            <a:spLocks noChangeArrowheads="1"/>
          </p:cNvSpPr>
          <p:nvPr/>
        </p:nvSpPr>
        <p:spPr bwMode="auto">
          <a:xfrm>
            <a:off x="2214563" y="500063"/>
            <a:ext cx="6624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Освещение  спортивных  залов</a:t>
            </a:r>
          </a:p>
        </p:txBody>
      </p:sp>
      <p:sp>
        <p:nvSpPr>
          <p:cNvPr id="36872" name="Прямоугольник 9"/>
          <p:cNvSpPr>
            <a:spLocks noChangeArrowheads="1"/>
          </p:cNvSpPr>
          <p:nvPr/>
        </p:nvSpPr>
        <p:spPr bwMode="auto">
          <a:xfrm>
            <a:off x="4648200" y="5562600"/>
            <a:ext cx="270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solidFill>
                <a:srgbClr val="000000"/>
              </a:solidFill>
              <a:latin typeface="Optima" pitchFamily="34" charset="0"/>
            </a:endParaRPr>
          </a:p>
        </p:txBody>
      </p:sp>
      <p:pic>
        <p:nvPicPr>
          <p:cNvPr id="36873" name="Picture 2" descr="D:\Флеш_портфолио\P_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295400"/>
            <a:ext cx="66294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37895" name="Picture 2" descr="D:\Рафик\Работа\Фото для работы\Светильники излучающие вниз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1285875"/>
            <a:ext cx="3500438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img" descr="picture_source_87"/>
          <p:cNvPicPr>
            <a:picLocks noChangeAspect="1" noChangeArrowheads="1"/>
          </p:cNvPicPr>
          <p:nvPr/>
        </p:nvPicPr>
        <p:blipFill>
          <a:blip r:embed="rId5" cstate="print"/>
          <a:srcRect b="2573"/>
          <a:stretch>
            <a:fillRect/>
          </a:stretch>
        </p:blipFill>
        <p:spPr bwMode="auto">
          <a:xfrm>
            <a:off x="5715000" y="1285875"/>
            <a:ext cx="3214688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4"/>
          <p:cNvSpPr>
            <a:spLocks noChangeArrowheads="1"/>
          </p:cNvSpPr>
          <p:nvPr/>
        </p:nvSpPr>
        <p:spPr bwMode="auto">
          <a:xfrm>
            <a:off x="2133600" y="304800"/>
            <a:ext cx="2209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29200" y="7620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Светильники излучающие вниз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09800" y="1447800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Светильники излучающие вниз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133600" y="274638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066800" y="2209800"/>
            <a:ext cx="66357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1400">
                <a:solidFill>
                  <a:schemeClr val="accent2"/>
                </a:solidFill>
              </a:rPr>
              <a:t>Встраиваемые для компактных люминесцентных ламп</a:t>
            </a:r>
            <a:endParaRPr lang="en-US" sz="1400">
              <a:solidFill>
                <a:schemeClr val="accent2"/>
              </a:solidFill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685800" algn="l"/>
              </a:tabLst>
            </a:pPr>
            <a:endParaRPr lang="en-US" sz="1400">
              <a:solidFill>
                <a:schemeClr val="accent2"/>
              </a:solidFill>
            </a:endParaRPr>
          </a:p>
          <a:p>
            <a:pPr marL="1257300" lvl="2" indent="-342900">
              <a:lnSpc>
                <a:spcPct val="150000"/>
              </a:lnSpc>
              <a:tabLst>
                <a:tab pos="685800" algn="l"/>
              </a:tabLst>
            </a:pPr>
            <a:endParaRPr lang="en-US" sz="1400">
              <a:solidFill>
                <a:schemeClr val="accent2"/>
              </a:solidFill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1400">
                <a:solidFill>
                  <a:schemeClr val="accent2"/>
                </a:solidFill>
              </a:rPr>
              <a:t>Накладные для компактных люминесцентных ламп</a:t>
            </a:r>
            <a:endParaRPr lang="en-US" sz="1400">
              <a:solidFill>
                <a:schemeClr val="accent2"/>
              </a:solidFill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685800" algn="l"/>
              </a:tabLst>
            </a:pPr>
            <a:endParaRPr lang="ru-RU" sz="1400">
              <a:solidFill>
                <a:schemeClr val="accent2"/>
              </a:solidFill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685800" algn="l"/>
              </a:tabLst>
            </a:pPr>
            <a:endParaRPr lang="ru-RU" sz="1400">
              <a:solidFill>
                <a:schemeClr val="accent2"/>
              </a:solidFill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1400">
                <a:solidFill>
                  <a:schemeClr val="accent2"/>
                </a:solidFill>
              </a:rPr>
              <a:t>Встраиваемые для компактных металлогалогенных ламп</a:t>
            </a:r>
            <a:endParaRPr lang="en-US" sz="1400">
              <a:solidFill>
                <a:schemeClr val="accent2"/>
              </a:solidFill>
            </a:endParaRPr>
          </a:p>
        </p:txBody>
      </p:sp>
      <p:pic>
        <p:nvPicPr>
          <p:cNvPr id="38918" name="Picture 6" descr="TL10W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1336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DLS08-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3124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TL08WMH-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40386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3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4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9943" name="Прямоугольник 8"/>
          <p:cNvSpPr>
            <a:spLocks noChangeArrowheads="1"/>
          </p:cNvSpPr>
          <p:nvPr/>
        </p:nvSpPr>
        <p:spPr bwMode="auto">
          <a:xfrm>
            <a:off x="2209800" y="533400"/>
            <a:ext cx="601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Оптические системы </a:t>
            </a:r>
            <a:r>
              <a:rPr lang="en-US" sz="2800">
                <a:solidFill>
                  <a:srgbClr val="FF3300"/>
                </a:solidFill>
                <a:latin typeface="Optima" pitchFamily="34" charset="0"/>
              </a:rPr>
              <a:t>Downlight</a:t>
            </a:r>
            <a:endParaRPr lang="ru-RU" sz="2800">
              <a:solidFill>
                <a:srgbClr val="FF3300"/>
              </a:solidFill>
              <a:latin typeface="Optima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447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447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37465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733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733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2133600" y="304800"/>
            <a:ext cx="2438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pic>
        <p:nvPicPr>
          <p:cNvPr id="40964" name="Picture 5" descr="TL06W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9050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752600" y="1905000"/>
            <a:ext cx="2667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TL06W-01 2x13w(18w)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TL08W-01 2x18w(26w,32w,42w)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TL10W-01 2x18w(26w,32w,42w,57w)</a:t>
            </a:r>
          </a:p>
        </p:txBody>
      </p:sp>
      <p:pic>
        <p:nvPicPr>
          <p:cNvPr id="40966" name="Picture 13" descr="TL06W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9050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4" descr="TL06W-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1242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5" descr="TL10W-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31242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6" descr="TL10W-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44196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Rectangle 17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71" name="Text Box 18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029200" y="7620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Светильники излучающие вниз</a:t>
            </a:r>
          </a:p>
        </p:txBody>
      </p:sp>
      <p:sp>
        <p:nvSpPr>
          <p:cNvPr id="40973" name="Прямоугольник 19"/>
          <p:cNvSpPr>
            <a:spLocks noChangeArrowheads="1"/>
          </p:cNvSpPr>
          <p:nvPr/>
        </p:nvSpPr>
        <p:spPr bwMode="auto">
          <a:xfrm>
            <a:off x="1295400" y="1295400"/>
            <a:ext cx="708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257300" lvl="2" indent="-342900"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1600">
                <a:solidFill>
                  <a:schemeClr val="accent2"/>
                </a:solidFill>
              </a:rPr>
              <a:t>Встраиваемые для компактных люминесцентных ламп</a:t>
            </a:r>
            <a:endParaRPr lang="en-US" sz="1600">
              <a:solidFill>
                <a:schemeClr val="accent2"/>
              </a:solidFill>
            </a:endParaRPr>
          </a:p>
        </p:txBody>
      </p:sp>
      <p:pic>
        <p:nvPicPr>
          <p:cNvPr id="40974" name="Picture 10" descr="na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44196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6553200" y="1905000"/>
            <a:ext cx="25908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TL06W-02 1x13w,2x13w(18w)</a:t>
            </a: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TL08W-02 2x18w(26w,32w,42w)</a:t>
            </a: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TL10W-02 2x18w(26w,32w,42w,57w)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752600" y="3124200"/>
            <a:ext cx="2667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TL06W-03 2x13w(18w)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TL08W-03 2x18w(26w,32w,42w)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TL10W-03 2x18w(26w,32w,42w,57w)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553200" y="3124200"/>
            <a:ext cx="25908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TL06W-04 2x13w(18w)</a:t>
            </a: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TL08W-04 2x18w(26w,32w,42w)</a:t>
            </a: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TL10W-04 2x18w(26w,32w,42w)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752600" y="4419600"/>
            <a:ext cx="2667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TL06W-05 1x13w(18w)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TL08W-05 2x18w(26w,32w)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TL10W-05 2x18w(26w,32w,42w)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553200" y="4724400"/>
            <a:ext cx="2590800" cy="261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TL20W-03 2x13w(18w,26w,32w)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98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41991" name="Прямоугольник 7"/>
          <p:cNvSpPr>
            <a:spLocks noChangeArrowheads="1"/>
          </p:cNvSpPr>
          <p:nvPr/>
        </p:nvSpPr>
        <p:spPr bwMode="auto">
          <a:xfrm>
            <a:off x="6477000" y="26670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Optima" pitchFamily="34" charset="0"/>
                <a:cs typeface="Arial" charset="0"/>
              </a:rPr>
              <a:t>IP44</a:t>
            </a:r>
            <a:r>
              <a:rPr lang="ru-RU" sz="4000">
                <a:solidFill>
                  <a:srgbClr val="000000"/>
                </a:solidFill>
                <a:latin typeface="Optima" pitchFamily="34" charset="0"/>
                <a:cs typeface="Arial" charset="0"/>
              </a:rPr>
              <a:t>/</a:t>
            </a:r>
            <a:r>
              <a:rPr lang="en-US" sz="4000">
                <a:solidFill>
                  <a:srgbClr val="000000"/>
                </a:solidFill>
                <a:latin typeface="Optima" pitchFamily="34" charset="0"/>
                <a:cs typeface="Arial" charset="0"/>
              </a:rPr>
              <a:t>IP20</a:t>
            </a:r>
            <a:endParaRPr lang="ru-RU" sz="4000">
              <a:solidFill>
                <a:srgbClr val="000000"/>
              </a:solidFill>
              <a:latin typeface="Optima" pitchFamily="34" charset="0"/>
              <a:cs typeface="Arial" charset="0"/>
            </a:endParaRPr>
          </a:p>
        </p:txBody>
      </p:sp>
      <p:sp>
        <p:nvSpPr>
          <p:cNvPr id="41992" name="Прямоугольник 8"/>
          <p:cNvSpPr>
            <a:spLocks noChangeArrowheads="1"/>
          </p:cNvSpPr>
          <p:nvPr/>
        </p:nvSpPr>
        <p:spPr bwMode="auto">
          <a:xfrm>
            <a:off x="2133600" y="500063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Светильники «излучающие  вниз»</a:t>
            </a:r>
          </a:p>
        </p:txBody>
      </p:sp>
      <p:pic>
        <p:nvPicPr>
          <p:cNvPr id="41993" name="Picture 2" descr="D:\Рафик\Фото из каталог\Downlight\TL08W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600200"/>
            <a:ext cx="41243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Прямоугольник 12"/>
          <p:cNvSpPr>
            <a:spLocks noChangeArrowheads="1"/>
          </p:cNvSpPr>
          <p:nvPr/>
        </p:nvSpPr>
        <p:spPr bwMode="auto">
          <a:xfrm>
            <a:off x="6553200" y="3505200"/>
            <a:ext cx="2286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TL06W-02</a:t>
            </a:r>
            <a:r>
              <a:rPr lang="ru-RU" sz="2400"/>
              <a:t> (03)</a:t>
            </a:r>
            <a:r>
              <a:rPr lang="en-US" sz="2400"/>
              <a:t> </a:t>
            </a:r>
          </a:p>
          <a:p>
            <a:pPr>
              <a:lnSpc>
                <a:spcPct val="150000"/>
              </a:lnSpc>
            </a:pPr>
            <a:r>
              <a:rPr lang="en-US" sz="2400"/>
              <a:t>TL08W-02</a:t>
            </a:r>
            <a:r>
              <a:rPr lang="ru-RU" sz="2400"/>
              <a:t> (03)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/>
              <a:t>TL10W-02 </a:t>
            </a:r>
            <a:r>
              <a:rPr lang="ru-RU" sz="2400"/>
              <a:t>(03)</a:t>
            </a:r>
          </a:p>
        </p:txBody>
      </p:sp>
      <p:pic>
        <p:nvPicPr>
          <p:cNvPr id="34827" name="Picture 12" descr="C:\Documents and Settings\Виталий\Мои документы\Презентация ОМТЕК\Untitled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600200"/>
            <a:ext cx="2292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43015" name="Picture 9" descr="D:\Рафик\Фото из каталог\Downlight\TL06W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371600"/>
            <a:ext cx="22336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086600" y="3581400"/>
            <a:ext cx="16764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TL06W-04 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TL08W-04 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TL10W-04 </a:t>
            </a:r>
            <a:endParaRPr lang="ru-RU" sz="2000" dirty="0"/>
          </a:p>
        </p:txBody>
      </p:sp>
      <p:sp>
        <p:nvSpPr>
          <p:cNvPr id="43017" name="Прямоугольник 9"/>
          <p:cNvSpPr>
            <a:spLocks noChangeArrowheads="1"/>
          </p:cNvSpPr>
          <p:nvPr/>
        </p:nvSpPr>
        <p:spPr bwMode="auto">
          <a:xfrm>
            <a:off x="2133600" y="5334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Светильники «излучающие  вниз»</a:t>
            </a:r>
          </a:p>
        </p:txBody>
      </p:sp>
      <p:pic>
        <p:nvPicPr>
          <p:cNvPr id="430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371600"/>
            <a:ext cx="44735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2133600" y="304800"/>
            <a:ext cx="2438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810000" y="2209800"/>
            <a:ext cx="1371600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TL06W-01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TL08W-01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TL10W-01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037" name="Rectangle 17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38" name="Text Box 18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029200" y="7620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Светильники излучающие вниз</a:t>
            </a:r>
          </a:p>
        </p:txBody>
      </p:sp>
      <p:sp>
        <p:nvSpPr>
          <p:cNvPr id="44040" name="Прямоугольник 19"/>
          <p:cNvSpPr>
            <a:spLocks noChangeArrowheads="1"/>
          </p:cNvSpPr>
          <p:nvPr/>
        </p:nvSpPr>
        <p:spPr bwMode="auto">
          <a:xfrm>
            <a:off x="1295400" y="1295400"/>
            <a:ext cx="708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257300" lvl="2" indent="-342900"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1600">
                <a:solidFill>
                  <a:schemeClr val="accent2"/>
                </a:solidFill>
              </a:rPr>
              <a:t>Встраиваемые для компактных люминесцентных ламп</a:t>
            </a:r>
          </a:p>
          <a:p>
            <a:pPr marL="1257300" lvl="2" indent="-342900">
              <a:tabLst>
                <a:tab pos="685800" algn="l"/>
              </a:tabLst>
            </a:pPr>
            <a:r>
              <a:rPr lang="ru-RU" sz="1600">
                <a:solidFill>
                  <a:schemeClr val="accent2"/>
                </a:solidFill>
              </a:rPr>
              <a:t>	с цоколем Е27</a:t>
            </a:r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810000" y="3352800"/>
            <a:ext cx="1905000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TL06W-02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Е27(1хЕ27)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TL08W-02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TL10W-02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40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209800"/>
            <a:ext cx="11430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352800"/>
            <a:ext cx="11430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6934200" y="3352800"/>
            <a:ext cx="1371600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6934200" y="4572000"/>
            <a:ext cx="1371600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810000" y="4572000"/>
            <a:ext cx="1371600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TL06W-0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TL10W-0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2x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Е27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404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352800"/>
            <a:ext cx="11430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572000"/>
            <a:ext cx="11430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4572000"/>
            <a:ext cx="11430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19" descr="C:\Documents and Settings\Виталий\Мои документы\Презентация ОМТЕК\Untitled-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1905000"/>
            <a:ext cx="21796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133600" y="1447800"/>
            <a:ext cx="64770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000" b="0"/>
              <a:t>Отличительной особенностью процесса </a:t>
            </a:r>
          </a:p>
          <a:p>
            <a:pPr marL="342900" indent="-342900"/>
            <a:r>
              <a:rPr lang="ru-RU" sz="2000" b="0"/>
              <a:t>производства в компании является  действующий </a:t>
            </a:r>
          </a:p>
          <a:p>
            <a:pPr marL="342900" indent="-342900"/>
            <a:r>
              <a:rPr lang="ru-RU" sz="2000" b="0"/>
              <a:t>принцип многоступенчатого контроля качества</a:t>
            </a:r>
          </a:p>
        </p:txBody>
      </p:sp>
      <p:sp>
        <p:nvSpPr>
          <p:cNvPr id="8196" name="Rectangle 15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Text Box 16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8198" name="Rectangle 17"/>
          <p:cNvSpPr>
            <a:spLocks noChangeArrowheads="1"/>
          </p:cNvSpPr>
          <p:nvPr/>
        </p:nvSpPr>
        <p:spPr bwMode="auto">
          <a:xfrm>
            <a:off x="2057400" y="3048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 компании</a:t>
            </a:r>
          </a:p>
        </p:txBody>
      </p:sp>
      <p:pic>
        <p:nvPicPr>
          <p:cNvPr id="9224" name="Picture 19" descr="q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124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8" descr="q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590800"/>
            <a:ext cx="3454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5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6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pic>
        <p:nvPicPr>
          <p:cNvPr id="45063" name="Рисунок 7" descr="Измайлово  «Гамма – Дельта» — Ростов"/>
          <p:cNvPicPr>
            <a:picLocks noChangeAspect="1" noChangeArrowheads="1"/>
          </p:cNvPicPr>
          <p:nvPr/>
        </p:nvPicPr>
        <p:blipFill>
          <a:blip r:embed="rId4" cstate="print"/>
          <a:srcRect b="4848"/>
          <a:stretch>
            <a:fillRect/>
          </a:stretch>
        </p:blipFill>
        <p:spPr bwMode="auto">
          <a:xfrm>
            <a:off x="2133600" y="1357313"/>
            <a:ext cx="6858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Прямоугольник 9"/>
          <p:cNvSpPr>
            <a:spLocks noChangeArrowheads="1"/>
          </p:cNvSpPr>
          <p:nvPr/>
        </p:nvSpPr>
        <p:spPr bwMode="auto">
          <a:xfrm>
            <a:off x="2133600" y="5334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Светильники «излучающие  вниз»</a:t>
            </a:r>
          </a:p>
        </p:txBody>
      </p:sp>
      <p:pic>
        <p:nvPicPr>
          <p:cNvPr id="35851" name="Picture 11" descr="C:\Documents and Settings\Виталий\Мои документы\Портфолио Technolux\DSC01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295400"/>
            <a:ext cx="685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2" descr="C:\Documents and Settings\Виталий\Мои документы\Портфолио Technolux\DSC019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1295400"/>
            <a:ext cx="685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4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pic>
        <p:nvPicPr>
          <p:cNvPr id="46087" name="Picture 5" descr="DLS08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9624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 descr="DLS08-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1752600"/>
            <a:ext cx="23622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362200" y="5791200"/>
            <a:ext cx="27432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accent6"/>
                </a:solidFill>
              </a:rPr>
              <a:t>TLDLS08WL-01</a:t>
            </a:r>
            <a:r>
              <a:rPr lang="ru-RU" sz="1200" dirty="0">
                <a:solidFill>
                  <a:schemeClr val="accent6"/>
                </a:solidFill>
              </a:rPr>
              <a:t> 2х18</a:t>
            </a:r>
            <a:r>
              <a:rPr lang="en-US" sz="1200" dirty="0">
                <a:solidFill>
                  <a:schemeClr val="accent6"/>
                </a:solidFill>
              </a:rPr>
              <a:t>w(26w)</a:t>
            </a:r>
            <a:endParaRPr lang="ru-RU" sz="1200" dirty="0">
              <a:solidFill>
                <a:schemeClr val="accent6"/>
              </a:solidFill>
            </a:endParaRPr>
          </a:p>
        </p:txBody>
      </p:sp>
      <p:sp>
        <p:nvSpPr>
          <p:cNvPr id="46090" name="Rectangle 4"/>
          <p:cNvSpPr>
            <a:spLocks noChangeArrowheads="1"/>
          </p:cNvSpPr>
          <p:nvPr/>
        </p:nvSpPr>
        <p:spPr bwMode="auto">
          <a:xfrm>
            <a:off x="2133600" y="304800"/>
            <a:ext cx="2438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29200" y="7620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6"/>
                </a:solidFill>
              </a:rPr>
              <a:t>Светильники излучающие вниз</a:t>
            </a:r>
          </a:p>
        </p:txBody>
      </p:sp>
      <p:sp>
        <p:nvSpPr>
          <p:cNvPr id="16" name="Прямоугольник 12"/>
          <p:cNvSpPr>
            <a:spLocks noChangeArrowheads="1"/>
          </p:cNvSpPr>
          <p:nvPr/>
        </p:nvSpPr>
        <p:spPr bwMode="auto">
          <a:xfrm>
            <a:off x="1447800" y="1295400"/>
            <a:ext cx="708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257300" lvl="2" indent="-342900">
              <a:buFont typeface="Wingdings" pitchFamily="2" charset="2"/>
              <a:buChar char="Ø"/>
              <a:tabLst>
                <a:tab pos="685800" algn="l"/>
              </a:tabLst>
              <a:defRPr/>
            </a:pPr>
            <a:r>
              <a:rPr lang="ru-RU" sz="1600" dirty="0">
                <a:solidFill>
                  <a:schemeClr val="accent6"/>
                </a:solidFill>
              </a:rPr>
              <a:t>Накладные для компактных люминесцентных ламп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057400" y="3581400"/>
            <a:ext cx="29718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accent6"/>
                </a:solidFill>
              </a:rPr>
              <a:t>TLDLS08WL-05</a:t>
            </a:r>
            <a:r>
              <a:rPr lang="ru-RU" sz="1200" dirty="0">
                <a:solidFill>
                  <a:schemeClr val="accent6"/>
                </a:solidFill>
              </a:rPr>
              <a:t> 2х18</a:t>
            </a:r>
            <a:r>
              <a:rPr lang="en-US" sz="1200" dirty="0">
                <a:solidFill>
                  <a:schemeClr val="accent6"/>
                </a:solidFill>
              </a:rPr>
              <a:t>w(26w, 32w, 42w)</a:t>
            </a:r>
            <a:endParaRPr lang="ru-RU" sz="1200" dirty="0">
              <a:solidFill>
                <a:schemeClr val="accent6"/>
              </a:solidFill>
            </a:endParaRPr>
          </a:p>
        </p:txBody>
      </p:sp>
      <p:pic>
        <p:nvPicPr>
          <p:cNvPr id="46094" name="Picture 7" descr="38440713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752600"/>
            <a:ext cx="335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657600" y="3276600"/>
            <a:ext cx="18129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TL08WMH-02 70w(150w)</a:t>
            </a:r>
          </a:p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WMH-02 70w(150w)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7108" name="Picture 6" descr="TL08WMH-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114800"/>
            <a:ext cx="16652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5638800" y="3276600"/>
            <a:ext cx="10842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TL08WMH-12</a:t>
            </a:r>
          </a:p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1x70w(150w) 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7162800" y="3276600"/>
            <a:ext cx="10715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TL08WMH-13</a:t>
            </a:r>
          </a:p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1x70w(150w)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7112" name="Picture 12" descr="TL08WMH-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981200"/>
            <a:ext cx="1522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3" descr="TL08WMH-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981200"/>
            <a:ext cx="15255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Rectangle 1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7" name="Text Box 17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pic>
        <p:nvPicPr>
          <p:cNvPr id="47118" name="Picture 18" descr="TL08WMH-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981200"/>
            <a:ext cx="16049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Рисунок 8" descr="08wmh(5x6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1981200"/>
            <a:ext cx="152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7" name="Rectangle 11"/>
          <p:cNvSpPr>
            <a:spLocks noChangeArrowheads="1"/>
          </p:cNvSpPr>
          <p:nvPr/>
        </p:nvSpPr>
        <p:spPr bwMode="auto">
          <a:xfrm>
            <a:off x="2286000" y="3276600"/>
            <a:ext cx="1435100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08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WMH-01 1x70w(150w)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122" name="Rectangle 4"/>
          <p:cNvSpPr>
            <a:spLocks noChangeArrowheads="1"/>
          </p:cNvSpPr>
          <p:nvPr/>
        </p:nvSpPr>
        <p:spPr bwMode="auto">
          <a:xfrm>
            <a:off x="2133600" y="304800"/>
            <a:ext cx="2438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029200" y="7620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Светильники излучающие вниз</a:t>
            </a:r>
          </a:p>
        </p:txBody>
      </p:sp>
      <p:sp>
        <p:nvSpPr>
          <p:cNvPr id="47124" name="Прямоугольник 22"/>
          <p:cNvSpPr>
            <a:spLocks noChangeArrowheads="1"/>
          </p:cNvSpPr>
          <p:nvPr/>
        </p:nvSpPr>
        <p:spPr bwMode="auto">
          <a:xfrm>
            <a:off x="1219200" y="1371600"/>
            <a:ext cx="693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57300" lvl="2" indent="-342900"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1600">
                <a:solidFill>
                  <a:schemeClr val="accent2"/>
                </a:solidFill>
              </a:rPr>
              <a:t>Встраиваемые</a:t>
            </a:r>
            <a:r>
              <a:rPr lang="ru-RU" sz="1400">
                <a:solidFill>
                  <a:schemeClr val="accent2"/>
                </a:solidFill>
              </a:rPr>
              <a:t> для компактных металлогалогенных ламп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286000" y="5410200"/>
            <a:ext cx="18129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TL08WMH-03 70w(150w)</a:t>
            </a:r>
          </a:p>
          <a:p>
            <a:pPr algn="ctr">
              <a:defRPr/>
            </a:pP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TL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WMH-03 70w(150w)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48135" name="Picture 2" descr="D:\Рафик\Работа\Фото для работы\Светильники излучающие вниз.jpg"/>
          <p:cNvPicPr>
            <a:picLocks noChangeAspect="1" noChangeArrowheads="1"/>
          </p:cNvPicPr>
          <p:nvPr/>
        </p:nvPicPr>
        <p:blipFill>
          <a:blip r:embed="rId4" cstate="print"/>
          <a:srcRect r="8882"/>
          <a:stretch>
            <a:fillRect/>
          </a:stretch>
        </p:blipFill>
        <p:spPr bwMode="auto">
          <a:xfrm>
            <a:off x="2214563" y="1357313"/>
            <a:ext cx="6737350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Прямоугольник 9"/>
          <p:cNvSpPr>
            <a:spLocks noChangeArrowheads="1"/>
          </p:cNvSpPr>
          <p:nvPr/>
        </p:nvSpPr>
        <p:spPr bwMode="auto">
          <a:xfrm>
            <a:off x="2133600" y="5334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Светильники «излучающие  вниз»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721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722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www.technoluxtm.ru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37223" name="Прямоугольник 7"/>
          <p:cNvSpPr>
            <a:spLocks noChangeArrowheads="1"/>
          </p:cNvSpPr>
          <p:nvPr/>
        </p:nvSpPr>
        <p:spPr bwMode="auto">
          <a:xfrm>
            <a:off x="2362200" y="533400"/>
            <a:ext cx="601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3300"/>
                </a:solidFill>
                <a:latin typeface="Optima" pitchFamily="34" charset="0"/>
              </a:rPr>
              <a:t>Освещение  конференц-залов  залов</a:t>
            </a:r>
          </a:p>
        </p:txBody>
      </p:sp>
      <p:pic>
        <p:nvPicPr>
          <p:cNvPr id="137224" name="Picture 2" descr="D:\Рафик\Семинары\Шаблоны\Конф_Ар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6719888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131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1316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www.technoluxtm.ru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41319" name="Picture 2" descr="D:\Рафик\Фото из каталог\Для слайдов\DSC00510.JPG"/>
          <p:cNvPicPr>
            <a:picLocks noChangeAspect="1" noChangeArrowheads="1"/>
          </p:cNvPicPr>
          <p:nvPr/>
        </p:nvPicPr>
        <p:blipFill>
          <a:blip r:embed="rId4" cstate="print"/>
          <a:srcRect r="2963" b="3847"/>
          <a:stretch>
            <a:fillRect/>
          </a:stretch>
        </p:blipFill>
        <p:spPr bwMode="auto">
          <a:xfrm>
            <a:off x="2214563" y="1285875"/>
            <a:ext cx="6786562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0" name="Прямоугольник 7"/>
          <p:cNvSpPr>
            <a:spLocks noChangeArrowheads="1"/>
          </p:cNvSpPr>
          <p:nvPr/>
        </p:nvSpPr>
        <p:spPr bwMode="auto">
          <a:xfrm>
            <a:off x="2214563" y="500063"/>
            <a:ext cx="6624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Освещение  высоких помещений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233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234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  <a:latin typeface="Calibri" pitchFamily="34" charset="0"/>
                <a:cs typeface="+mn-cs"/>
              </a:rPr>
              <a:t>www.technoluxtm.ru</a:t>
            </a:r>
            <a:endParaRPr lang="ru-RU" dirty="0">
              <a:solidFill>
                <a:srgbClr val="00339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Times New Roman"/>
              <a:cs typeface="+mn-cs"/>
            </a:endParaRPr>
          </a:p>
        </p:txBody>
      </p:sp>
      <p:pic>
        <p:nvPicPr>
          <p:cNvPr id="142343" name="Picture 7" descr="D:\Рафик\Фото из каталог\Для слайдов\DSC00523.JPG"/>
          <p:cNvPicPr>
            <a:picLocks noChangeAspect="1" noChangeArrowheads="1"/>
          </p:cNvPicPr>
          <p:nvPr/>
        </p:nvPicPr>
        <p:blipFill>
          <a:blip r:embed="rId4" cstate="print"/>
          <a:srcRect l="2065" t="6667" r="5032" b="8000"/>
          <a:stretch>
            <a:fillRect/>
          </a:stretch>
        </p:blipFill>
        <p:spPr bwMode="auto">
          <a:xfrm>
            <a:off x="2214563" y="1285875"/>
            <a:ext cx="678656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Прямоугольник 7"/>
          <p:cNvSpPr>
            <a:spLocks noChangeArrowheads="1"/>
          </p:cNvSpPr>
          <p:nvPr/>
        </p:nvSpPr>
        <p:spPr bwMode="auto">
          <a:xfrm>
            <a:off x="2214563" y="500063"/>
            <a:ext cx="6208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800">
                <a:solidFill>
                  <a:srgbClr val="FF3300"/>
                </a:solidFill>
                <a:latin typeface="Optima" pitchFamily="34" charset="0"/>
                <a:cs typeface="+mn-cs"/>
              </a:rPr>
              <a:t>Освещение  высоких помещений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TL20WMH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86000"/>
            <a:ext cx="29416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6" descr="TL20WMH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286000"/>
            <a:ext cx="2971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3048000" y="4572000"/>
            <a:ext cx="1611313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/>
              <a:t>TL20WMH-01 1x70w</a:t>
            </a:r>
          </a:p>
          <a:p>
            <a:r>
              <a:rPr lang="en-US" sz="1100"/>
              <a:t>TL20WMH-01 1x150w</a:t>
            </a:r>
            <a:endParaRPr lang="ru-RU" sz="1100"/>
          </a:p>
        </p:txBody>
      </p: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5105400" y="4572000"/>
            <a:ext cx="2514600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lvl="2"/>
            <a:r>
              <a:rPr lang="en-US" sz="1100"/>
              <a:t>TL20WMH-02 1x35w</a:t>
            </a:r>
          </a:p>
          <a:p>
            <a:pPr lvl="2"/>
            <a:r>
              <a:rPr lang="en-US" sz="1100"/>
              <a:t>TL20WMH-02 1x70w</a:t>
            </a:r>
            <a:endParaRPr lang="ru-RU" sz="1100"/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9160" name="Text Box 10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49161" name="Прямоугольник 10"/>
          <p:cNvSpPr>
            <a:spLocks noChangeArrowheads="1"/>
          </p:cNvSpPr>
          <p:nvPr/>
        </p:nvSpPr>
        <p:spPr bwMode="auto">
          <a:xfrm>
            <a:off x="1295400" y="1447800"/>
            <a:ext cx="6858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57300" lvl="2" indent="-342900"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1600">
                <a:solidFill>
                  <a:schemeClr val="accent2"/>
                </a:solidFill>
              </a:rPr>
              <a:t>Встраиваемые</a:t>
            </a:r>
            <a:r>
              <a:rPr lang="ru-RU" sz="1400">
                <a:solidFill>
                  <a:schemeClr val="accent2"/>
                </a:solidFill>
              </a:rPr>
              <a:t> для компактных металлогалогенных ламп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49162" name="Rectangle 4"/>
          <p:cNvSpPr>
            <a:spLocks noChangeArrowheads="1"/>
          </p:cNvSpPr>
          <p:nvPr/>
        </p:nvSpPr>
        <p:spPr bwMode="auto">
          <a:xfrm>
            <a:off x="2133600" y="304800"/>
            <a:ext cx="2438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029200" y="7620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Светильники излучающие вниз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017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8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50183" name="Прямоугольник 9"/>
          <p:cNvSpPr>
            <a:spLocks noChangeArrowheads="1"/>
          </p:cNvSpPr>
          <p:nvPr/>
        </p:nvSpPr>
        <p:spPr bwMode="auto">
          <a:xfrm>
            <a:off x="2133600" y="5334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  <a:cs typeface="Arial" charset="0"/>
              </a:rPr>
              <a:t>Светильники «излучающие  вниз»</a:t>
            </a:r>
          </a:p>
        </p:txBody>
      </p:sp>
      <p:pic>
        <p:nvPicPr>
          <p:cNvPr id="50184" name="Picture 2" descr="C:\Documents and Settings\Виталий\Мои документы\Портфолио Technolux\DSC02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 descr="C:\Documents and Settings\Виталий\Мои документы\Портфолио Technolux\DSC02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295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905000" y="14478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just">
              <a:defRPr/>
            </a:pPr>
            <a:r>
              <a:rPr lang="ru-RU" sz="2400" b="0" dirty="0">
                <a:solidFill>
                  <a:schemeClr val="accent2">
                    <a:lumMod val="75000"/>
                  </a:schemeClr>
                </a:solidFill>
              </a:rPr>
              <a:t>Пылевлагозащищенные светильники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133600" y="274638"/>
            <a:ext cx="655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pic>
        <p:nvPicPr>
          <p:cNvPr id="51207" name="Picture 5" descr="mersedes_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133600"/>
            <a:ext cx="5257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TLWP1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2133600"/>
            <a:ext cx="5257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2_Y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133600" y="1371600"/>
            <a:ext cx="449580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Мы предлагаем:</a:t>
            </a:r>
          </a:p>
          <a:p>
            <a:pPr marL="342900" indent="-342900">
              <a:buFontTx/>
              <a:buChar char="•"/>
            </a:pPr>
            <a:r>
              <a:rPr lang="ru-RU" sz="16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Оптимальный срок исполнения заказа</a:t>
            </a:r>
          </a:p>
          <a:p>
            <a:pPr marL="342900" indent="-342900">
              <a:buFontTx/>
              <a:buChar char="•"/>
            </a:pPr>
            <a:r>
              <a:rPr lang="ru-RU" sz="16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Гибкие условия доставки</a:t>
            </a:r>
          </a:p>
          <a:p>
            <a:pPr marL="342900" indent="-342900">
              <a:buFontTx/>
              <a:buChar char="•"/>
            </a:pPr>
            <a:r>
              <a:rPr lang="ru-RU" sz="16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Качественную упаковку</a:t>
            </a:r>
          </a:p>
          <a:p>
            <a:pPr marL="342900" indent="-342900">
              <a:buFontTx/>
              <a:buChar char="•"/>
            </a:pPr>
            <a:r>
              <a:rPr lang="ru-RU" sz="16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Гарантию производителя</a:t>
            </a:r>
            <a:r>
              <a:rPr lang="en-US" sz="16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Rectangle 15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9222" name="Rectangle 17"/>
          <p:cNvSpPr>
            <a:spLocks noChangeArrowheads="1"/>
          </p:cNvSpPr>
          <p:nvPr/>
        </p:nvSpPr>
        <p:spPr bwMode="auto">
          <a:xfrm>
            <a:off x="2057400" y="3048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 компании</a:t>
            </a:r>
          </a:p>
        </p:txBody>
      </p:sp>
      <p:pic>
        <p:nvPicPr>
          <p:cNvPr id="9223" name="Picture 18" descr="маши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825750"/>
            <a:ext cx="51054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5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5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5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25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15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15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5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222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8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57400" y="1397000"/>
          <a:ext cx="6781800" cy="4431524"/>
        </p:xfrm>
        <a:graphic>
          <a:graphicData uri="http://schemas.openxmlformats.org/drawingml/2006/table">
            <a:tbl>
              <a:tblPr/>
              <a:tblGrid>
                <a:gridCol w="1837449"/>
                <a:gridCol w="1972551"/>
                <a:gridCol w="1472816"/>
                <a:gridCol w="1498984"/>
              </a:tblGrid>
              <a:tr h="63460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Основные полимеры используемые в светильниках.</a:t>
                      </a: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85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Материал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Температура эксплуатации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Светопропускание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Применение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ПОЛИКАРБОНАТ (РС) 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от -100°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до +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125°С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88-89% 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Рассеиватели, корпуса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SAN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от -40°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до +80°С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Рассеиватели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АВС-пластик 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от -40°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до +80°С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----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Корпуса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ПММА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от -40°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до +90°С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92%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Рассеиватели</a:t>
                      </a:r>
                    </a:p>
                  </a:txBody>
                  <a:tcPr marL="6168" marR="6168" marT="6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346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9623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SAN -- сополимер стирола и акрилонитрила</a:t>
                      </a:r>
                    </a:p>
                  </a:txBody>
                  <a:tcPr marL="6168" marR="6168" marT="61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565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ABC --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акрилонитрилбутадиенстирол</a:t>
                      </a:r>
                    </a:p>
                  </a:txBody>
                  <a:tcPr marL="6168" marR="6168" marT="61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240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ПММА -- полиметилметакрилат</a:t>
                      </a:r>
                    </a:p>
                  </a:txBody>
                  <a:tcPr marL="6168" marR="6168" marT="61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68" marR="6168" marT="61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2278" name="Прямоугольник 8"/>
          <p:cNvSpPr>
            <a:spLocks noChangeArrowheads="1"/>
          </p:cNvSpPr>
          <p:nvPr/>
        </p:nvSpPr>
        <p:spPr bwMode="auto">
          <a:xfrm>
            <a:off x="2209800" y="533400"/>
            <a:ext cx="6624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3300"/>
                </a:solidFill>
                <a:latin typeface="Optima" pitchFamily="34" charset="0"/>
              </a:rPr>
              <a:t>Пылевлагозащищенные  светильники</a:t>
            </a:r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209800" y="1143000"/>
            <a:ext cx="3581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TLWP118, TLWP136, TLWP158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TLWP218, TLWP236, TLWP258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pic>
        <p:nvPicPr>
          <p:cNvPr id="53254" name="Picture 8" descr="схема креплени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048000"/>
            <a:ext cx="29591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Рисунок 9" descr="TLWP236 сверху 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447800"/>
            <a:ext cx="24384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Рисунок 10" descr="TLWP236 снизу 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057400"/>
            <a:ext cx="34639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Rectangle 4"/>
          <p:cNvSpPr>
            <a:spLocks noChangeArrowheads="1"/>
          </p:cNvSpPr>
          <p:nvPr/>
        </p:nvSpPr>
        <p:spPr bwMode="auto">
          <a:xfrm>
            <a:off x="2133600" y="0"/>
            <a:ext cx="243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 dirty="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76600" y="762000"/>
            <a:ext cx="571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Пылевлагозащищенные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светильники под лампу Т8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057400" y="3886200"/>
            <a:ext cx="6248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Условные обозначения: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PS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– корпус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ABS +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рассеиватель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SAN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PC –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корпус поликарбонат + рассеиватель поликарбонат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R –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внутренний зеркальный отражатель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EL –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ЭПРА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EEI A2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ECO –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ЭПРА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EEI A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ECP –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ЭПРА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EEI A3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(Россия)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09800" y="5715000"/>
            <a:ext cx="480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(TLWP 236 PS ECP, TLWP 236 PC R EL )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905000" y="1263283"/>
            <a:ext cx="518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ru-RU" sz="2400" b="0" dirty="0" err="1">
                <a:solidFill>
                  <a:schemeClr val="accent2">
                    <a:lumMod val="75000"/>
                  </a:schemeClr>
                </a:solidFill>
              </a:rPr>
              <a:t>Пылевлагозащищенные</a:t>
            </a:r>
            <a:r>
              <a:rPr lang="ru-RU" sz="2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b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400" b="0" dirty="0" smtClean="0">
                <a:solidFill>
                  <a:schemeClr val="accent2">
                    <a:lumMod val="75000"/>
                  </a:schemeClr>
                </a:solidFill>
              </a:rPr>
              <a:t>светильники</a:t>
            </a:r>
            <a:endParaRPr lang="ru-RU" sz="2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133600" y="1524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 dirty="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pic>
        <p:nvPicPr>
          <p:cNvPr id="38917" name="Picture 5" descr="TLWP1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133600"/>
            <a:ext cx="4953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90800" y="685800"/>
            <a:ext cx="640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Пылевлагозащищенные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светильники под лампу Т5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800600"/>
            <a:ext cx="4343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TLWP 114</a:t>
            </a:r>
            <a:r>
              <a:rPr lang="ru-RU" sz="1400" dirty="0" smtClean="0"/>
              <a:t>, 124, 128, 135, 149, 154, 180</a:t>
            </a:r>
          </a:p>
          <a:p>
            <a:pPr algn="ctr"/>
            <a:r>
              <a:rPr lang="en-US" sz="1400" dirty="0" smtClean="0"/>
              <a:t>TLWP 214</a:t>
            </a:r>
            <a:r>
              <a:rPr lang="ru-RU" sz="1400" dirty="0" smtClean="0"/>
              <a:t>, 224, 228, 235, 249, 254, 280</a:t>
            </a:r>
          </a:p>
          <a:p>
            <a:endParaRPr lang="ru-RU" sz="1200" b="0" dirty="0" smtClean="0"/>
          </a:p>
          <a:p>
            <a:endParaRPr lang="ru-RU" sz="1200" b="0" dirty="0"/>
          </a:p>
        </p:txBody>
      </p:sp>
      <p:pic>
        <p:nvPicPr>
          <p:cNvPr id="13" name="Picture 19" descr="C:\Documents and Settings\Виталий\Мои документы\Презентация ОМТЕК\Untitled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143000"/>
            <a:ext cx="21796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427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6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2133600" y="381000"/>
            <a:ext cx="62484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500">
                <a:solidFill>
                  <a:srgbClr val="FF3300"/>
                </a:solidFill>
                <a:latin typeface="Optima" pitchFamily="34" charset="0"/>
              </a:rPr>
              <a:t>Пылевлагозащищенные светильники</a:t>
            </a:r>
          </a:p>
        </p:txBody>
      </p:sp>
      <p:pic>
        <p:nvPicPr>
          <p:cNvPr id="54280" name="Picture 9" descr="C:\Documents and Settings\Виталий\Мои документы\Портфолио Technolux\DSC02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0" descr="C:\Documents and Settings\Виталий\Мои документы\Портфолио Technolux\DSC01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295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33600" y="1295400"/>
            <a:ext cx="434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Промышленные светильники</a:t>
            </a: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55302" name="Rectangle 8"/>
          <p:cNvSpPr>
            <a:spLocks noChangeArrowheads="1"/>
          </p:cNvSpPr>
          <p:nvPr/>
        </p:nvSpPr>
        <p:spPr bwMode="auto">
          <a:xfrm>
            <a:off x="2209800" y="304800"/>
            <a:ext cx="22098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4800600" y="3581400"/>
            <a:ext cx="2744788" cy="1752600"/>
            <a:chOff x="4724400" y="4038600"/>
            <a:chExt cx="2744656" cy="2057400"/>
          </a:xfrm>
        </p:grpSpPr>
        <p:pic>
          <p:nvPicPr>
            <p:cNvPr id="55310" name="Picture 7" descr="136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4038600"/>
              <a:ext cx="2744656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1" name="Rectangle 6"/>
            <p:cNvSpPr>
              <a:spLocks noChangeArrowheads="1"/>
            </p:cNvSpPr>
            <p:nvPr/>
          </p:nvSpPr>
          <p:spPr bwMode="auto">
            <a:xfrm>
              <a:off x="5562600" y="5638800"/>
              <a:ext cx="17235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3399"/>
                  </a:solidFill>
                </a:rPr>
                <a:t>TLGP 136 A / TLGP 236 A</a:t>
              </a:r>
            </a:p>
            <a:p>
              <a:r>
                <a:rPr lang="en-US" sz="1000">
                  <a:solidFill>
                    <a:srgbClr val="003399"/>
                  </a:solidFill>
                </a:rPr>
                <a:t>TLGP 158 A / TLGP 258 A</a:t>
              </a:r>
              <a:endParaRPr lang="ru-RU" sz="1000">
                <a:solidFill>
                  <a:srgbClr val="003399"/>
                </a:solidFill>
              </a:endParaRPr>
            </a:p>
          </p:txBody>
        </p:sp>
      </p:grpSp>
      <p:grpSp>
        <p:nvGrpSpPr>
          <p:cNvPr id="3" name="Группа 17"/>
          <p:cNvGrpSpPr>
            <a:grpSpLocks/>
          </p:cNvGrpSpPr>
          <p:nvPr/>
        </p:nvGrpSpPr>
        <p:grpSpPr bwMode="auto">
          <a:xfrm>
            <a:off x="2133600" y="1752600"/>
            <a:ext cx="2740025" cy="2289829"/>
            <a:chOff x="4495779" y="914399"/>
            <a:chExt cx="2740271" cy="2862347"/>
          </a:xfrm>
        </p:grpSpPr>
        <p:pic>
          <p:nvPicPr>
            <p:cNvPr id="55308" name="Picture 5" descr="1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779" y="914399"/>
              <a:ext cx="2740271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9" name="Rectangle 6"/>
            <p:cNvSpPr>
              <a:spLocks noChangeArrowheads="1"/>
            </p:cNvSpPr>
            <p:nvPr/>
          </p:nvSpPr>
          <p:spPr bwMode="auto">
            <a:xfrm>
              <a:off x="4571987" y="3276598"/>
              <a:ext cx="2501447" cy="500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003399"/>
                  </a:solidFill>
                </a:rPr>
                <a:t>  </a:t>
              </a:r>
              <a:r>
                <a:rPr lang="en-US" sz="1000" dirty="0" smtClean="0">
                  <a:solidFill>
                    <a:srgbClr val="003399"/>
                  </a:solidFill>
                </a:rPr>
                <a:t>TLGP 118 </a:t>
              </a:r>
              <a:r>
                <a:rPr lang="ru-RU" sz="1000" dirty="0" smtClean="0">
                  <a:solidFill>
                    <a:srgbClr val="003399"/>
                  </a:solidFill>
                </a:rPr>
                <a:t>/ </a:t>
              </a:r>
              <a:r>
                <a:rPr lang="en-US" sz="1000" dirty="0" smtClean="0">
                  <a:solidFill>
                    <a:srgbClr val="003399"/>
                  </a:solidFill>
                </a:rPr>
                <a:t>TLGP </a:t>
              </a:r>
              <a:r>
                <a:rPr lang="en-US" sz="1000" dirty="0">
                  <a:solidFill>
                    <a:srgbClr val="003399"/>
                  </a:solidFill>
                </a:rPr>
                <a:t>136 </a:t>
              </a:r>
              <a:r>
                <a:rPr lang="en-US" sz="1000" dirty="0" smtClean="0">
                  <a:solidFill>
                    <a:srgbClr val="003399"/>
                  </a:solidFill>
                </a:rPr>
                <a:t>/ TLGP 158 </a:t>
              </a:r>
            </a:p>
            <a:p>
              <a:pPr algn="ctr"/>
              <a:r>
                <a:rPr lang="en-US" sz="1000" dirty="0" smtClean="0">
                  <a:solidFill>
                    <a:srgbClr val="003399"/>
                  </a:solidFill>
                </a:rPr>
                <a:t>   TLGP 218 / TLGP 236 / TLGP </a:t>
              </a:r>
              <a:r>
                <a:rPr lang="en-US" sz="1000" dirty="0">
                  <a:solidFill>
                    <a:srgbClr val="003399"/>
                  </a:solidFill>
                </a:rPr>
                <a:t>258</a:t>
              </a:r>
              <a:endParaRPr lang="ru-RU" sz="100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4" name="Группа 20"/>
          <p:cNvGrpSpPr>
            <a:grpSpLocks/>
          </p:cNvGrpSpPr>
          <p:nvPr/>
        </p:nvGrpSpPr>
        <p:grpSpPr bwMode="auto">
          <a:xfrm>
            <a:off x="5257800" y="1676400"/>
            <a:ext cx="2743200" cy="1752600"/>
            <a:chOff x="4724400" y="1752600"/>
            <a:chExt cx="2743200" cy="2057400"/>
          </a:xfrm>
        </p:grpSpPr>
        <p:pic>
          <p:nvPicPr>
            <p:cNvPr id="55306" name="Picture 10" descr="136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1752600"/>
              <a:ext cx="27432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7" name="Rectangle 6"/>
            <p:cNvSpPr>
              <a:spLocks noChangeArrowheads="1"/>
            </p:cNvSpPr>
            <p:nvPr/>
          </p:nvSpPr>
          <p:spPr bwMode="auto">
            <a:xfrm>
              <a:off x="5562600" y="1905000"/>
              <a:ext cx="170751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003399"/>
                  </a:solidFill>
                </a:rPr>
                <a:t>TLGP 136 S / TLGP 236 S</a:t>
              </a:r>
            </a:p>
            <a:p>
              <a:r>
                <a:rPr lang="en-US" sz="1000" dirty="0">
                  <a:solidFill>
                    <a:srgbClr val="003399"/>
                  </a:solidFill>
                </a:rPr>
                <a:t>TLGP 158 S / TLGP 258 S</a:t>
              </a:r>
              <a:endParaRPr lang="ru-RU" sz="1000" dirty="0">
                <a:solidFill>
                  <a:srgbClr val="003399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09800" y="5791200"/>
            <a:ext cx="4665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Под Т5 лампу: </a:t>
            </a:r>
            <a:r>
              <a:rPr lang="en-US" sz="1400" dirty="0" smtClean="0"/>
              <a:t>TLGP214</a:t>
            </a:r>
            <a:r>
              <a:rPr lang="ru-RU" sz="1400" dirty="0" smtClean="0"/>
              <a:t>, 224, 228, 235, 249, 254, 280</a:t>
            </a:r>
            <a:endParaRPr lang="ru-RU" sz="1400" dirty="0"/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6324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6327" name="Прямоугольник 7"/>
          <p:cNvSpPr>
            <a:spLocks noChangeArrowheads="1"/>
          </p:cNvSpPr>
          <p:nvPr/>
        </p:nvSpPr>
        <p:spPr bwMode="auto">
          <a:xfrm>
            <a:off x="2209800" y="5334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Освещение школьных досок</a:t>
            </a:r>
          </a:p>
        </p:txBody>
      </p:sp>
      <p:pic>
        <p:nvPicPr>
          <p:cNvPr id="56328" name="Picture 2" descr="D:\Рафик\Семинары\Курск\TLGP136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371600"/>
            <a:ext cx="57150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734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8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7351" name="Прямоугольник 7"/>
          <p:cNvSpPr>
            <a:spLocks noChangeArrowheads="1"/>
          </p:cNvSpPr>
          <p:nvPr/>
        </p:nvSpPr>
        <p:spPr bwMode="auto">
          <a:xfrm>
            <a:off x="2209800" y="5334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Освещение школьных досок</a:t>
            </a:r>
          </a:p>
        </p:txBody>
      </p:sp>
      <p:pic>
        <p:nvPicPr>
          <p:cNvPr id="57352" name="Picture 2" descr="D:\Рафик\Семинары\Курск\Шк_дос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6781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837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8375" name="Picture 2" descr="\\Comp25\документы\Промышленные установка\подвес 2.tif"/>
          <p:cNvPicPr>
            <a:picLocks noChangeAspect="1" noChangeArrowheads="1"/>
          </p:cNvPicPr>
          <p:nvPr/>
        </p:nvPicPr>
        <p:blipFill>
          <a:blip r:embed="rId4" cstate="print"/>
          <a:srcRect l="7732" t="11940" r="11082" b="11940"/>
          <a:stretch>
            <a:fillRect/>
          </a:stretch>
        </p:blipFill>
        <p:spPr bwMode="auto">
          <a:xfrm>
            <a:off x="2000250" y="1214438"/>
            <a:ext cx="4214813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3" descr="\\Comp25\документы\Промышленные установка\подвес 3.jpg"/>
          <p:cNvPicPr>
            <a:picLocks noChangeAspect="1" noChangeArrowheads="1"/>
          </p:cNvPicPr>
          <p:nvPr/>
        </p:nvPicPr>
        <p:blipFill>
          <a:blip r:embed="rId5" cstate="print"/>
          <a:srcRect t="41508" b="3773"/>
          <a:stretch>
            <a:fillRect/>
          </a:stretch>
        </p:blipFill>
        <p:spPr bwMode="auto">
          <a:xfrm>
            <a:off x="4500563" y="3786188"/>
            <a:ext cx="44418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Прямоугольник 8"/>
          <p:cNvSpPr>
            <a:spLocks noChangeArrowheads="1"/>
          </p:cNvSpPr>
          <p:nvPr/>
        </p:nvSpPr>
        <p:spPr bwMode="auto">
          <a:xfrm>
            <a:off x="2209800" y="533400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0">
                <a:solidFill>
                  <a:srgbClr val="FF3300"/>
                </a:solidFill>
                <a:latin typeface="Optima" pitchFamily="34" charset="0"/>
              </a:rPr>
              <a:t>Техническая информация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396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9399" name="Picture 2" descr="\\Comp25\документы\Промышленные установка\подвес 8.jpg"/>
          <p:cNvPicPr>
            <a:picLocks noChangeAspect="1" noChangeArrowheads="1"/>
          </p:cNvPicPr>
          <p:nvPr/>
        </p:nvPicPr>
        <p:blipFill>
          <a:blip r:embed="rId4" cstate="print"/>
          <a:srcRect l="3996" t="20313" r="4103" b="20313"/>
          <a:stretch>
            <a:fillRect/>
          </a:stretch>
        </p:blipFill>
        <p:spPr bwMode="auto">
          <a:xfrm>
            <a:off x="4000500" y="2786063"/>
            <a:ext cx="49291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3" descr="\\Comp25\документы\Промышленные установка\подвес 1.jpg"/>
          <p:cNvPicPr>
            <a:picLocks noChangeAspect="1" noChangeArrowheads="1"/>
          </p:cNvPicPr>
          <p:nvPr/>
        </p:nvPicPr>
        <p:blipFill>
          <a:blip r:embed="rId5" cstate="print"/>
          <a:srcRect t="11641" r="25577" b="15602"/>
          <a:stretch>
            <a:fillRect/>
          </a:stretch>
        </p:blipFill>
        <p:spPr bwMode="auto">
          <a:xfrm>
            <a:off x="4714875" y="1500188"/>
            <a:ext cx="21431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4" descr="\\Comp25\документы\Промышленные установка\подвес 6.jpg"/>
          <p:cNvPicPr>
            <a:picLocks noChangeAspect="1" noChangeArrowheads="1"/>
          </p:cNvPicPr>
          <p:nvPr/>
        </p:nvPicPr>
        <p:blipFill>
          <a:blip r:embed="rId6" cstate="print"/>
          <a:srcRect l="37839" r="39189"/>
          <a:stretch>
            <a:fillRect/>
          </a:stretch>
        </p:blipFill>
        <p:spPr bwMode="auto">
          <a:xfrm>
            <a:off x="2428875" y="1428750"/>
            <a:ext cx="1214438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2" name="Прямоугольник 9"/>
          <p:cNvSpPr>
            <a:spLocks noChangeArrowheads="1"/>
          </p:cNvSpPr>
          <p:nvPr/>
        </p:nvSpPr>
        <p:spPr bwMode="auto">
          <a:xfrm>
            <a:off x="2209800" y="609600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0">
                <a:solidFill>
                  <a:srgbClr val="FF3300"/>
                </a:solidFill>
                <a:latin typeface="Optima" pitchFamily="34" charset="0"/>
              </a:rPr>
              <a:t>Техническая информация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041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042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60423" name="Picture 4" descr="D:\Рафик\Семинары\линия м.jpg"/>
          <p:cNvPicPr>
            <a:picLocks noChangeAspect="1" noChangeArrowheads="1"/>
          </p:cNvPicPr>
          <p:nvPr/>
        </p:nvPicPr>
        <p:blipFill>
          <a:blip r:embed="rId4" cstate="print"/>
          <a:srcRect t="2531" b="24049"/>
          <a:stretch>
            <a:fillRect/>
          </a:stretch>
        </p:blipFill>
        <p:spPr bwMode="auto">
          <a:xfrm>
            <a:off x="2143125" y="1428750"/>
            <a:ext cx="66198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Прямоугольник 7"/>
          <p:cNvSpPr>
            <a:spLocks noChangeArrowheads="1"/>
          </p:cNvSpPr>
          <p:nvPr/>
        </p:nvSpPr>
        <p:spPr bwMode="auto">
          <a:xfrm>
            <a:off x="2209800" y="609600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0">
                <a:solidFill>
                  <a:srgbClr val="FF3300"/>
                </a:solidFill>
                <a:latin typeface="Optima" pitchFamily="34" charset="0"/>
              </a:rPr>
              <a:t>Техническая информация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5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4" descr="TL418W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752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8" descr="TLWP2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0386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9" descr="136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5720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2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Text Box 27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10248" name="Rectangle 30"/>
          <p:cNvSpPr>
            <a:spLocks noChangeArrowheads="1"/>
          </p:cNvSpPr>
          <p:nvPr/>
        </p:nvSpPr>
        <p:spPr bwMode="auto">
          <a:xfrm>
            <a:off x="2133600" y="457200"/>
            <a:ext cx="23622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pic>
        <p:nvPicPr>
          <p:cNvPr id="10249" name="Picture 15" descr="TL10W-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259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6" descr="DLS08-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3048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7" descr="TL08WMH-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35052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Text Box 4"/>
          <p:cNvSpPr txBox="1">
            <a:spLocks noChangeArrowheads="1"/>
          </p:cNvSpPr>
          <p:nvPr/>
        </p:nvSpPr>
        <p:spPr bwMode="auto">
          <a:xfrm>
            <a:off x="2362200" y="1295400"/>
            <a:ext cx="44196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Встраиваемые светильники  </a:t>
            </a:r>
            <a:r>
              <a:rPr lang="ru-RU" sz="16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defRPr/>
            </a:pP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Накладные светильники</a:t>
            </a:r>
          </a:p>
          <a:p>
            <a:pPr>
              <a:buFont typeface="Wingdings" pitchFamily="2" charset="2"/>
              <a:buChar char="q"/>
              <a:defRPr/>
            </a:pP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Светильники излучающие вниз</a:t>
            </a:r>
          </a:p>
          <a:p>
            <a:pPr>
              <a:buFont typeface="Wingdings" pitchFamily="2" charset="2"/>
              <a:buChar char="q"/>
              <a:defRPr/>
            </a:pPr>
            <a:endParaRPr lang="ru-RU" sz="1600" b="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ru-RU" sz="16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Встраиваемые под КЛЛ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 Накладные под КЛЛ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 Встраиваемые под компактные МГЛ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Пылевлагозащищенные светильники</a:t>
            </a:r>
          </a:p>
          <a:p>
            <a:pPr>
              <a:buFont typeface="Wingdings" pitchFamily="2" charset="2"/>
              <a:buChar char="q"/>
              <a:defRPr/>
            </a:pP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Промышленные светильники</a:t>
            </a:r>
          </a:p>
          <a:p>
            <a:pPr>
              <a:buFont typeface="Wingdings" pitchFamily="2" charset="2"/>
              <a:buChar char="q"/>
              <a:defRPr/>
            </a:pP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Аварийные светильники/ </a:t>
            </a:r>
          </a:p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эвакуационные указатели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53" name="Picture 18" descr="TL-EM-01-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105400"/>
            <a:ext cx="7159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Рисунок 18" descr="4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12954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Rectangle 30"/>
          <p:cNvSpPr>
            <a:spLocks noChangeArrowheads="1"/>
          </p:cNvSpPr>
          <p:nvPr/>
        </p:nvSpPr>
        <p:spPr bwMode="auto">
          <a:xfrm>
            <a:off x="6096000" y="609600"/>
            <a:ext cx="23622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ru-RU">
                <a:solidFill>
                  <a:srgbClr val="003399"/>
                </a:solidFill>
                <a:cs typeface="Arial" charset="0"/>
              </a:rPr>
              <a:t>Модельный ряд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44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61447" name="Rectangle 3"/>
          <p:cNvSpPr>
            <a:spLocks noChangeArrowheads="1"/>
          </p:cNvSpPr>
          <p:nvPr/>
        </p:nvSpPr>
        <p:spPr bwMode="auto">
          <a:xfrm>
            <a:off x="2133600" y="457200"/>
            <a:ext cx="5943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pic>
        <p:nvPicPr>
          <p:cNvPr id="61448" name="Picture 8" descr="C:\Documents and Settings\Виталий\Мои документы\Портфолио Technolux\DSC02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 descr="C:\Documents and Settings\Виталий\Мои документы\Портфолио Technolux\DSC01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295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133600" y="274638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62468" name="Rectangle 10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69" name="Text Box 11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438400" y="3810000"/>
            <a:ext cx="1125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TL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EM 01-1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4800600" y="3810000"/>
            <a:ext cx="1125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TL EM 01-2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7162800" y="3810000"/>
            <a:ext cx="1125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TL EM 02-2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873" name="Text Box 4"/>
          <p:cNvSpPr txBox="1">
            <a:spLocks noChangeArrowheads="1"/>
          </p:cNvSpPr>
          <p:nvPr/>
        </p:nvSpPr>
        <p:spPr bwMode="auto">
          <a:xfrm>
            <a:off x="2057400" y="1371600"/>
            <a:ext cx="708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Аварийные светильники/ эвакуационные указатели</a:t>
            </a:r>
          </a:p>
        </p:txBody>
      </p:sp>
      <p:pic>
        <p:nvPicPr>
          <p:cNvPr id="62474" name="Picture 24" descr="TL-EM-01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076450"/>
            <a:ext cx="23114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25" descr="TL-EM-01-2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084388"/>
            <a:ext cx="2311400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26" descr="TL-EM-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084388"/>
            <a:ext cx="2311400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Рисунок 16" descr="C11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4724400"/>
            <a:ext cx="1271588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Рисунок 17" descr="C12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4724400"/>
            <a:ext cx="12192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9" name="Рисунок 18" descr="C13.t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4724400"/>
            <a:ext cx="12382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0" name="Рисунок 19" descr="C14.t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4724400"/>
            <a:ext cx="1219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Rectangle 6"/>
          <p:cNvSpPr>
            <a:spLocks noChangeArrowheads="1"/>
          </p:cNvSpPr>
          <p:nvPr/>
        </p:nvSpPr>
        <p:spPr bwMode="auto">
          <a:xfrm>
            <a:off x="2476500" y="52578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С11</a:t>
            </a:r>
          </a:p>
        </p:txBody>
      </p:sp>
      <p:sp>
        <p:nvSpPr>
          <p:cNvPr id="36882" name="Rectangle 6"/>
          <p:cNvSpPr>
            <a:spLocks noChangeArrowheads="1"/>
          </p:cNvSpPr>
          <p:nvPr/>
        </p:nvSpPr>
        <p:spPr bwMode="auto">
          <a:xfrm>
            <a:off x="3962400" y="52578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С12</a:t>
            </a:r>
          </a:p>
        </p:txBody>
      </p:sp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7353300" y="52324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С14</a:t>
            </a:r>
          </a:p>
        </p:txBody>
      </p:sp>
      <p:sp>
        <p:nvSpPr>
          <p:cNvPr id="36884" name="Rectangle 6"/>
          <p:cNvSpPr>
            <a:spLocks noChangeArrowheads="1"/>
          </p:cNvSpPr>
          <p:nvPr/>
        </p:nvSpPr>
        <p:spPr bwMode="auto">
          <a:xfrm>
            <a:off x="5715000" y="52451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С13</a:t>
            </a:r>
          </a:p>
        </p:txBody>
      </p:sp>
      <p:sp>
        <p:nvSpPr>
          <p:cNvPr id="36885" name="Rectangle 6"/>
          <p:cNvSpPr>
            <a:spLocks noChangeArrowheads="1"/>
          </p:cNvSpPr>
          <p:nvPr/>
        </p:nvSpPr>
        <p:spPr bwMode="auto">
          <a:xfrm>
            <a:off x="3657600" y="4267200"/>
            <a:ext cx="289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Варианты указателей 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349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349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495" name="Прямоугольник 7"/>
          <p:cNvSpPr>
            <a:spLocks noChangeArrowheads="1"/>
          </p:cNvSpPr>
          <p:nvPr/>
        </p:nvSpPr>
        <p:spPr bwMode="auto">
          <a:xfrm>
            <a:off x="2214563" y="500063"/>
            <a:ext cx="6624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3300"/>
                </a:solidFill>
                <a:latin typeface="Optima" pitchFamily="34" charset="0"/>
              </a:rPr>
              <a:t>Освещение  школьных помещений</a:t>
            </a:r>
          </a:p>
        </p:txBody>
      </p:sp>
      <p:sp>
        <p:nvSpPr>
          <p:cNvPr id="63496" name="Прямоугольник 9"/>
          <p:cNvSpPr>
            <a:spLocks noChangeArrowheads="1"/>
          </p:cNvSpPr>
          <p:nvPr/>
        </p:nvSpPr>
        <p:spPr bwMode="auto">
          <a:xfrm>
            <a:off x="2514600" y="4495800"/>
            <a:ext cx="48434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Optima" pitchFamily="34" charset="0"/>
              </a:rPr>
              <a:t>TLPL </a:t>
            </a:r>
            <a:r>
              <a:rPr lang="ru-RU" sz="1400" dirty="0" smtClean="0">
                <a:solidFill>
                  <a:srgbClr val="000000"/>
                </a:solidFill>
                <a:latin typeface="Optima" pitchFamily="34" charset="0"/>
              </a:rPr>
              <a:t>под Т5 лампу: 114, 124, 128, 135, 149, 154, 180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Optima" pitchFamily="34" charset="0"/>
              </a:rPr>
              <a:t>                                    214, 224, 228, 235, 249, 254, 280</a:t>
            </a:r>
          </a:p>
          <a:p>
            <a:endParaRPr lang="ru-RU" sz="1400" dirty="0" smtClean="0">
              <a:solidFill>
                <a:srgbClr val="000000"/>
              </a:solidFill>
              <a:latin typeface="Optima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Optima" pitchFamily="34" charset="0"/>
              </a:rPr>
              <a:t>TLPL </a:t>
            </a:r>
            <a:r>
              <a:rPr lang="ru-RU" sz="1400" dirty="0" smtClean="0">
                <a:solidFill>
                  <a:srgbClr val="000000"/>
                </a:solidFill>
                <a:latin typeface="Optima" pitchFamily="34" charset="0"/>
              </a:rPr>
              <a:t>под Т8 лампу:  118, 136, 158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Optima" pitchFamily="34" charset="0"/>
              </a:rPr>
              <a:t>                                     218, 236, 258     </a:t>
            </a:r>
            <a:endParaRPr lang="ru-RU" sz="1400" dirty="0">
              <a:solidFill>
                <a:srgbClr val="000000"/>
              </a:solidFill>
              <a:latin typeface="Optima" pitchFamily="34" charset="0"/>
            </a:endParaRPr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143000"/>
            <a:ext cx="20589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2" descr="D:\Рафик\Семинары\Курск\TLPL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6999" y="2057400"/>
            <a:ext cx="509769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438400" y="1447800"/>
            <a:ext cx="363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+mj-lt"/>
              </a:rPr>
              <a:t>Рассеиватель</a:t>
            </a:r>
            <a:r>
              <a:rPr lang="ru-RU" sz="1400" dirty="0" smtClean="0">
                <a:latin typeface="+mj-lt"/>
              </a:rPr>
              <a:t> – </a:t>
            </a:r>
            <a:r>
              <a:rPr lang="ru-RU" sz="1400" dirty="0" err="1" smtClean="0">
                <a:latin typeface="+mj-lt"/>
              </a:rPr>
              <a:t>экструдированный</a:t>
            </a:r>
            <a:r>
              <a:rPr lang="ru-RU" sz="1400" dirty="0" smtClean="0">
                <a:latin typeface="+mj-lt"/>
              </a:rPr>
              <a:t> </a:t>
            </a:r>
          </a:p>
          <a:p>
            <a:r>
              <a:rPr lang="ru-RU" sz="1400" dirty="0" err="1" smtClean="0">
                <a:latin typeface="+mj-lt"/>
              </a:rPr>
              <a:t>светостабилизированный</a:t>
            </a:r>
            <a:r>
              <a:rPr lang="ru-RU" sz="1400" dirty="0" smtClean="0">
                <a:latin typeface="+mj-lt"/>
              </a:rPr>
              <a:t> полистирол</a:t>
            </a:r>
            <a:endParaRPr lang="ru-RU" sz="1400" dirty="0">
              <a:latin typeface="+mj-lt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451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4516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4519" name="Прямоугольник 7"/>
          <p:cNvSpPr>
            <a:spLocks noChangeArrowheads="1"/>
          </p:cNvSpPr>
          <p:nvPr/>
        </p:nvSpPr>
        <p:spPr bwMode="auto">
          <a:xfrm>
            <a:off x="2209800" y="5334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Освещение школьных помещений</a:t>
            </a:r>
          </a:p>
        </p:txBody>
      </p:sp>
      <p:pic>
        <p:nvPicPr>
          <p:cNvPr id="64520" name="Picture 2" descr="D:\Рафик\Семинары\Курск\TLP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6938" y="1295400"/>
            <a:ext cx="68246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8" name="Рисунок 3" descr="back_presentation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2071688" y="1857375"/>
            <a:ext cx="692943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  На светильники ТМ «</a:t>
            </a: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Technolux</a:t>
            </a:r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» с ЭПРА </a:t>
            </a:r>
            <a:endParaRPr lang="ru-RU" sz="2800">
              <a:solidFill>
                <a:srgbClr val="000000"/>
              </a:solidFill>
            </a:endParaRPr>
          </a:p>
          <a:p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с маркировкой  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EL</a:t>
            </a:r>
            <a:r>
              <a:rPr lang="ru-RU" sz="3200">
                <a:solidFill>
                  <a:srgbClr val="000000"/>
                </a:solidFill>
                <a:latin typeface="Calibri" pitchFamily="34" charset="0"/>
              </a:rPr>
              <a:t>   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RA</a:t>
            </a:r>
            <a:r>
              <a:rPr lang="ru-RU" sz="3200">
                <a:solidFill>
                  <a:srgbClr val="000000"/>
                </a:solidFill>
                <a:latin typeface="Calibri" pitchFamily="34" charset="0"/>
              </a:rPr>
              <a:t>1   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RA</a:t>
            </a:r>
            <a:r>
              <a:rPr lang="ru-RU" sz="3200">
                <a:solidFill>
                  <a:srgbClr val="000000"/>
                </a:solidFill>
                <a:latin typeface="Calibri" pitchFamily="34" charset="0"/>
              </a:rPr>
              <a:t>2   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RD</a:t>
            </a:r>
            <a:r>
              <a:rPr lang="ru-RU" sz="3200">
                <a:solidFill>
                  <a:srgbClr val="000000"/>
                </a:solidFill>
                <a:latin typeface="Calibri" pitchFamily="34" charset="0"/>
              </a:rPr>
              <a:t>   </a:t>
            </a:r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предоставляется гарантия </a:t>
            </a:r>
            <a:endParaRPr lang="ru-RU" sz="2800">
              <a:solidFill>
                <a:srgbClr val="000000"/>
              </a:solidFill>
            </a:endParaRPr>
          </a:p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                5 лет!!!</a:t>
            </a:r>
          </a:p>
          <a:p>
            <a:endParaRPr lang="ru-RU" sz="1200">
              <a:solidFill>
                <a:srgbClr val="000000"/>
              </a:solidFill>
            </a:endParaRPr>
          </a:p>
          <a:p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При  условии регистрации объекта на сайте:</a:t>
            </a:r>
            <a:endParaRPr lang="ru-RU" sz="2400">
              <a:solidFill>
                <a:srgbClr val="000000"/>
              </a:solidFill>
            </a:endParaRPr>
          </a:p>
          <a:p>
            <a:r>
              <a:rPr lang="ru-RU" sz="2400">
                <a:solidFill>
                  <a:srgbClr val="1F497D"/>
                </a:solidFill>
                <a:latin typeface="Calibri" pitchFamily="34" charset="0"/>
              </a:rPr>
              <a:t>                         </a:t>
            </a:r>
            <a:r>
              <a:rPr lang="en-US" sz="2400">
                <a:solidFill>
                  <a:srgbClr val="1F497D"/>
                </a:solidFill>
                <a:latin typeface="Calibri" pitchFamily="34" charset="0"/>
              </a:rPr>
              <a:t>www.technolux.info </a:t>
            </a:r>
            <a:endParaRPr lang="en-US" sz="2400">
              <a:solidFill>
                <a:srgbClr val="1F497D"/>
              </a:solidFill>
            </a:endParaRPr>
          </a:p>
        </p:txBody>
      </p:sp>
      <p:sp>
        <p:nvSpPr>
          <p:cNvPr id="31752" name="Прямоугольник 8"/>
          <p:cNvSpPr>
            <a:spLocks noChangeArrowheads="1"/>
          </p:cNvSpPr>
          <p:nvPr/>
        </p:nvSpPr>
        <p:spPr bwMode="auto">
          <a:xfrm rot="10800000" flipV="1">
            <a:off x="3143250" y="1766888"/>
            <a:ext cx="2093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rgbClr val="000000"/>
                </a:solidFill>
              </a:rPr>
              <a:t>Внимание!</a:t>
            </a:r>
          </a:p>
        </p:txBody>
      </p:sp>
      <p:sp>
        <p:nvSpPr>
          <p:cNvPr id="31753" name="Прямоугольник 8"/>
          <p:cNvSpPr>
            <a:spLocks noChangeArrowheads="1"/>
          </p:cNvSpPr>
          <p:nvPr/>
        </p:nvSpPr>
        <p:spPr bwMode="auto">
          <a:xfrm>
            <a:off x="2209800" y="609600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0">
                <a:solidFill>
                  <a:srgbClr val="FF3300"/>
                </a:solidFill>
                <a:latin typeface="Optima" pitchFamily="34" charset="0"/>
              </a:rPr>
              <a:t>Техническая информация</a:t>
            </a: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553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5540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  <a:cs typeface="Arial" charset="0"/>
              </a:rPr>
              <a:t>www.technolux.info</a:t>
            </a:r>
            <a:endParaRPr lang="ru-RU">
              <a:solidFill>
                <a:srgbClr val="00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  <a:cs typeface="Arial" charset="0"/>
            </a:endParaRPr>
          </a:p>
        </p:txBody>
      </p:sp>
      <p:pic>
        <p:nvPicPr>
          <p:cNvPr id="65543" name="Picture 9" descr="DIALU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1643063"/>
            <a:ext cx="46482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Прямоугольник 8"/>
          <p:cNvSpPr>
            <a:spLocks noChangeArrowheads="1"/>
          </p:cNvSpPr>
          <p:nvPr/>
        </p:nvSpPr>
        <p:spPr bwMode="auto">
          <a:xfrm>
            <a:off x="2286000" y="1582738"/>
            <a:ext cx="1857375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85725" algn="ctr"/>
            <a:r>
              <a:rPr lang="ru-RU" sz="1400">
                <a:solidFill>
                  <a:srgbClr val="000000"/>
                </a:solidFill>
                <a:cs typeface="Arial" charset="0"/>
              </a:rPr>
              <a:t>Мировые фотометрические форматы описания световых приборов </a:t>
            </a:r>
          </a:p>
          <a:p>
            <a:pPr indent="85725"/>
            <a:endParaRPr lang="ru-RU" sz="1400">
              <a:solidFill>
                <a:srgbClr val="000000"/>
              </a:solidFill>
              <a:cs typeface="Arial" charset="0"/>
            </a:endParaRPr>
          </a:p>
          <a:p>
            <a:pPr indent="85725">
              <a:lnSpc>
                <a:spcPct val="200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charset="0"/>
              </a:rPr>
              <a:t>EULUM-DAT</a:t>
            </a:r>
          </a:p>
          <a:p>
            <a:pPr indent="85725">
              <a:lnSpc>
                <a:spcPct val="200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charset="0"/>
              </a:rPr>
              <a:t>LUM32(PRC)</a:t>
            </a:r>
          </a:p>
          <a:p>
            <a:pPr indent="85725">
              <a:lnSpc>
                <a:spcPct val="200000"/>
              </a:lnSpc>
              <a:buFontTx/>
              <a:buChar char="•"/>
            </a:pPr>
            <a:r>
              <a:rPr lang="en-US">
                <a:solidFill>
                  <a:srgbClr val="C00000"/>
                </a:solidFill>
                <a:cs typeface="Arial" charset="0"/>
              </a:rPr>
              <a:t>IES</a:t>
            </a:r>
          </a:p>
          <a:p>
            <a:pPr indent="85725">
              <a:lnSpc>
                <a:spcPct val="200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charset="0"/>
              </a:rPr>
              <a:t>TM14</a:t>
            </a:r>
          </a:p>
          <a:p>
            <a:pPr indent="85725">
              <a:lnSpc>
                <a:spcPct val="200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charset="0"/>
              </a:rPr>
              <a:t>LTLI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545" name="Прямоугольник 9"/>
          <p:cNvSpPr>
            <a:spLocks noChangeArrowheads="1"/>
          </p:cNvSpPr>
          <p:nvPr/>
        </p:nvSpPr>
        <p:spPr bwMode="auto">
          <a:xfrm>
            <a:off x="2209800" y="533400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0">
                <a:solidFill>
                  <a:srgbClr val="FF3300"/>
                </a:solidFill>
                <a:latin typeface="Optima" pitchFamily="34" charset="0"/>
              </a:rPr>
              <a:t>Техническая информация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4" descr="C:\Documents and Settings\Виталий\Мои документы\slad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11" descr="лай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81000"/>
            <a:ext cx="1371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18"/>
          <p:cNvSpPr>
            <a:spLocks noChangeArrowheads="1"/>
          </p:cNvSpPr>
          <p:nvPr/>
        </p:nvSpPr>
        <p:spPr bwMode="auto">
          <a:xfrm>
            <a:off x="2133600" y="274638"/>
            <a:ext cx="487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00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66565" name="Rectangle 19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6" name="Rectangle 20"/>
          <p:cNvSpPr>
            <a:spLocks noChangeArrowheads="1"/>
          </p:cNvSpPr>
          <p:nvPr/>
        </p:nvSpPr>
        <p:spPr bwMode="auto">
          <a:xfrm>
            <a:off x="3581400" y="5562600"/>
            <a:ext cx="3962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/>
            <a:r>
              <a:rPr lang="ru-RU" sz="1400" b="0" dirty="0" smtClean="0"/>
              <a:t>              Матовый </a:t>
            </a:r>
            <a:r>
              <a:rPr lang="ru-RU" sz="1400" b="0" dirty="0"/>
              <a:t>растр</a:t>
            </a:r>
          </a:p>
        </p:txBody>
      </p:sp>
      <p:sp>
        <p:nvSpPr>
          <p:cNvPr id="66567" name="Rectangle 21"/>
          <p:cNvSpPr>
            <a:spLocks noChangeArrowheads="1"/>
          </p:cNvSpPr>
          <p:nvPr/>
        </p:nvSpPr>
        <p:spPr bwMode="auto">
          <a:xfrm>
            <a:off x="2133600" y="2752725"/>
            <a:ext cx="2224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400" b="0" dirty="0"/>
          </a:p>
          <a:p>
            <a:r>
              <a:rPr lang="ru-RU" sz="1400" b="0" dirty="0"/>
              <a:t>Варианты модификаций</a:t>
            </a:r>
          </a:p>
        </p:txBody>
      </p:sp>
      <p:sp>
        <p:nvSpPr>
          <p:cNvPr id="66568" name="Text Box 27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www.lightlux.com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66569" name="Rectangle 28"/>
          <p:cNvSpPr>
            <a:spLocks noChangeArrowheads="1"/>
          </p:cNvSpPr>
          <p:nvPr/>
        </p:nvSpPr>
        <p:spPr bwMode="auto">
          <a:xfrm>
            <a:off x="2209800" y="55626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0" dirty="0"/>
              <a:t>Зеркальный растр</a:t>
            </a:r>
          </a:p>
        </p:txBody>
      </p:sp>
      <p:sp>
        <p:nvSpPr>
          <p:cNvPr id="66570" name="Rectangle 31"/>
          <p:cNvSpPr>
            <a:spLocks noChangeArrowheads="1"/>
          </p:cNvSpPr>
          <p:nvPr/>
        </p:nvSpPr>
        <p:spPr bwMode="auto">
          <a:xfrm>
            <a:off x="8458200" y="2590800"/>
            <a:ext cx="7239000" cy="6858000"/>
          </a:xfrm>
          <a:prstGeom prst="rect">
            <a:avLst/>
          </a:prstGeom>
          <a:solidFill>
            <a:srgbClr val="B9B3C9">
              <a:alpha val="1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ru-RU"/>
          </a:p>
        </p:txBody>
      </p:sp>
      <p:sp>
        <p:nvSpPr>
          <p:cNvPr id="38923" name="Text Box 34"/>
          <p:cNvSpPr txBox="1">
            <a:spLocks noChangeArrowheads="1"/>
          </p:cNvSpPr>
          <p:nvPr/>
        </p:nvSpPr>
        <p:spPr bwMode="auto">
          <a:xfrm>
            <a:off x="2133600" y="1295400"/>
            <a:ext cx="62484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Модельный ряд встраиваемых светильников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	             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                     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ЛВО 34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D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ЛВО34М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            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ЛВО 34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ECP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ЛВО34М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ECP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6572" name="Picture 35" descr="img_lvo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429000"/>
            <a:ext cx="2841625" cy="2133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6573" name="Picture 14" descr="E:\Клочков\Письма Исходящие\Д-ка оцинкоанная\ЛВО34М ЕС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7200" y="3408363"/>
            <a:ext cx="31496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3" descr="C:\Documents and Settings\Виталий\Мои документы\slad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46"/>
          <p:cNvSpPr>
            <a:spLocks noChangeArrowheads="1"/>
          </p:cNvSpPr>
          <p:nvPr/>
        </p:nvSpPr>
        <p:spPr bwMode="auto">
          <a:xfrm>
            <a:off x="1905000" y="0"/>
            <a:ext cx="7239000" cy="6858000"/>
          </a:xfrm>
          <a:prstGeom prst="rect">
            <a:avLst/>
          </a:prstGeom>
          <a:solidFill>
            <a:srgbClr val="B9B3C9">
              <a:alpha val="1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ru-RU"/>
          </a:p>
        </p:txBody>
      </p:sp>
      <p:pic>
        <p:nvPicPr>
          <p:cNvPr id="67588" name="Picture 10" descr="лай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81000"/>
            <a:ext cx="1371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14" descr="Закрыт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733800"/>
            <a:ext cx="2324100" cy="16002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7590" name="Picture 21" descr="Закрыт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733800"/>
            <a:ext cx="2351088" cy="1600200"/>
          </a:xfrm>
          <a:prstGeom prst="rect">
            <a:avLst/>
          </a:prstGeom>
          <a:noFill/>
          <a:ln w="57150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7591" name="Rectangle 32"/>
          <p:cNvSpPr>
            <a:spLocks noChangeArrowheads="1"/>
          </p:cNvSpPr>
          <p:nvPr/>
        </p:nvSpPr>
        <p:spPr bwMode="auto">
          <a:xfrm>
            <a:off x="2133600" y="274638"/>
            <a:ext cx="487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0000"/>
                </a:solidFill>
                <a:latin typeface="Optima" pitchFamily="34" charset="0"/>
              </a:rPr>
              <a:t>Продукция</a:t>
            </a:r>
          </a:p>
        </p:txBody>
      </p:sp>
      <p:sp>
        <p:nvSpPr>
          <p:cNvPr id="67592" name="Rectangle 44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7593" name="Text Box 45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www.lightlux.com</a:t>
            </a:r>
            <a:endParaRPr lang="ru-RU" sz="1400">
              <a:solidFill>
                <a:srgbClr val="003399"/>
              </a:solidFill>
            </a:endParaRPr>
          </a:p>
        </p:txBody>
      </p:sp>
      <p:sp>
        <p:nvSpPr>
          <p:cNvPr id="37899" name="Text Box 51"/>
          <p:cNvSpPr txBox="1">
            <a:spLocks noChangeArrowheads="1"/>
          </p:cNvSpPr>
          <p:nvPr/>
        </p:nvSpPr>
        <p:spPr bwMode="auto">
          <a:xfrm>
            <a:off x="2209800" y="1295400"/>
            <a:ext cx="58674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Модельный ряд и размерная линейка                                        накладных светильников 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218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218М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236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236М</a:t>
            </a:r>
          </a:p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418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418М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418К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418КМ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436К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ЛПО436КМ</a:t>
            </a:r>
          </a:p>
        </p:txBody>
      </p:sp>
      <p:sp>
        <p:nvSpPr>
          <p:cNvPr id="37900" name="Rectangle 52"/>
          <p:cNvSpPr>
            <a:spLocks noChangeArrowheads="1"/>
          </p:cNvSpPr>
          <p:nvPr/>
        </p:nvSpPr>
        <p:spPr bwMode="auto">
          <a:xfrm>
            <a:off x="2667000" y="5486400"/>
            <a:ext cx="1752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Зеркальный растр</a:t>
            </a:r>
          </a:p>
        </p:txBody>
      </p:sp>
      <p:sp>
        <p:nvSpPr>
          <p:cNvPr id="37901" name="Rectangle 53"/>
          <p:cNvSpPr>
            <a:spLocks noChangeArrowheads="1"/>
          </p:cNvSpPr>
          <p:nvPr/>
        </p:nvSpPr>
        <p:spPr bwMode="auto">
          <a:xfrm>
            <a:off x="5410200" y="5486400"/>
            <a:ext cx="1752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Матовый растр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8" descr="2_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2133600" y="274638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0000"/>
                </a:solidFill>
                <a:latin typeface="Optima" pitchFamily="34" charset="0"/>
              </a:rPr>
              <a:t>Контакты</a:t>
            </a:r>
          </a:p>
        </p:txBody>
      </p:sp>
      <p:sp>
        <p:nvSpPr>
          <p:cNvPr id="39940" name="Text Box 14"/>
          <p:cNvSpPr txBox="1">
            <a:spLocks noChangeArrowheads="1"/>
          </p:cNvSpPr>
          <p:nvPr/>
        </p:nvSpPr>
        <p:spPr bwMode="auto">
          <a:xfrm>
            <a:off x="2286000" y="48768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technolux</a:t>
            </a:r>
            <a:r>
              <a:rPr lang="ru-RU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info</a:t>
            </a:r>
            <a:endParaRPr lang="ru-RU" sz="2800" i="1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Text Box 15"/>
          <p:cNvSpPr txBox="1">
            <a:spLocks noChangeArrowheads="1"/>
          </p:cNvSpPr>
          <p:nvPr/>
        </p:nvSpPr>
        <p:spPr bwMode="auto">
          <a:xfrm>
            <a:off x="2286000" y="5486400"/>
            <a:ext cx="48768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info</a:t>
            </a:r>
            <a:r>
              <a:rPr lang="ru-RU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technolux</a:t>
            </a:r>
            <a:r>
              <a:rPr lang="ru-RU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i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info</a:t>
            </a:r>
            <a:endParaRPr lang="ru-RU" sz="2800" i="1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4" name="Rectangle 19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8615" name="Rectangle 21"/>
          <p:cNvSpPr>
            <a:spLocks noChangeArrowheads="1"/>
          </p:cNvSpPr>
          <p:nvPr/>
        </p:nvSpPr>
        <p:spPr bwMode="auto">
          <a:xfrm>
            <a:off x="2057400" y="2819400"/>
            <a:ext cx="6848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i="1">
                <a:solidFill>
                  <a:schemeClr val="accent2"/>
                </a:solidFill>
              </a:rPr>
              <a:t>Благодарим за внимание!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20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20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20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5" descr="2_Y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562600" y="685800"/>
            <a:ext cx="31242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342900" indent="-342900"/>
            <a:r>
              <a:rPr lang="ru-RU" sz="1600">
                <a:solidFill>
                  <a:srgbClr val="003399"/>
                </a:solidFill>
              </a:rPr>
              <a:t>Используемая комплектация</a:t>
            </a:r>
          </a:p>
        </p:txBody>
      </p:sp>
      <p:sp>
        <p:nvSpPr>
          <p:cNvPr id="11268" name="Rectangle 1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69" name="Text Box 17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pic>
        <p:nvPicPr>
          <p:cNvPr id="11270" name="Picture 25" descr="электроста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2192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28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51816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0" descr="стартер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32004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31" descr="rjyltycfnj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1910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32" descr="балласт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22098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Rectangle 6"/>
          <p:cNvSpPr>
            <a:spLocks noChangeArrowheads="1"/>
          </p:cNvSpPr>
          <p:nvPr/>
        </p:nvSpPr>
        <p:spPr bwMode="auto">
          <a:xfrm>
            <a:off x="2133600" y="533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pic>
        <p:nvPicPr>
          <p:cNvPr id="11276" name="Picture 17" descr="http://www.ltcompany.com/img/dealers/preview/27_ru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6200" y="1828800"/>
            <a:ext cx="1851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9" descr="http://www.ltcompany.com/img/dealers/preview/17_ru.gif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2400" y="3048000"/>
            <a:ext cx="157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24600" y="1447800"/>
            <a:ext cx="23352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22" descr="http://www.ltcompany.com/img/dealers/preview/26_ru.gif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72200" y="2438400"/>
            <a:ext cx="19161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24" descr="http://www.ltcompany.com/img/dealers/preview/15_ru.gif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10000" y="4038600"/>
            <a:ext cx="20574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26" descr="http://www.ltcompany.com/img/dealers/preview/21_ru.gif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943600" y="5105400"/>
            <a:ext cx="15716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28" descr="http://www.ltcompany.com/img/dealers/preview/34_ru.gif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324600" y="3429000"/>
            <a:ext cx="23701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30" descr="nucon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962400" y="4876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32" descr="http://im5-tub.yandex.net/i?id=20316265&amp;tov=5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858000" y="4419600"/>
            <a:ext cx="160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6" descr="2_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133600" y="274638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Продукция</a:t>
            </a:r>
          </a:p>
        </p:txBody>
      </p:sp>
      <p:pic>
        <p:nvPicPr>
          <p:cNvPr id="14340" name="Picture 13" descr="Perekl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971800"/>
            <a:ext cx="36576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17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Text Box 18"/>
          <p:cNvSpPr txBox="1">
            <a:spLocks noChangeArrowheads="1"/>
          </p:cNvSpPr>
          <p:nvPr/>
        </p:nvSpPr>
        <p:spPr bwMode="auto">
          <a:xfrm>
            <a:off x="4038600" y="63246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www.technolux.info</a:t>
            </a:r>
            <a:endParaRPr lang="ru-RU" sz="1400">
              <a:solidFill>
                <a:srgbClr val="003399"/>
              </a:solidFill>
            </a:endParaRPr>
          </a:p>
        </p:txBody>
      </p:sp>
      <p:pic>
        <p:nvPicPr>
          <p:cNvPr id="14343" name="Рисунок 8" descr="Vstraivaemie Svetilniki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95400"/>
            <a:ext cx="3962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469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4692" name="Рисунок 3" descr="back_presentatio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Прямоугольник 4"/>
          <p:cNvSpPr>
            <a:spLocks noChangeArrowheads="1"/>
          </p:cNvSpPr>
          <p:nvPr/>
        </p:nvSpPr>
        <p:spPr bwMode="auto">
          <a:xfrm rot="10800000" flipV="1">
            <a:off x="4500563" y="630555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  <a:latin typeface="Calibri" pitchFamily="34" charset="0"/>
              </a:rPr>
              <a:t>www.technoluxtm.ru</a:t>
            </a:r>
            <a:endParaRPr lang="ru-RU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2209800" y="1143000"/>
            <a:ext cx="6629400" cy="76200"/>
          </a:xfrm>
          <a:prstGeom prst="rect">
            <a:avLst/>
          </a:prstGeom>
          <a:gradFill rotWithShape="1">
            <a:gsLst>
              <a:gs pos="0">
                <a:srgbClr val="003399">
                  <a:alpha val="79999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latin typeface="Calibri" pitchFamily="34" charset="0"/>
            </a:endParaRPr>
          </a:p>
        </p:txBody>
      </p:sp>
      <p:sp>
        <p:nvSpPr>
          <p:cNvPr id="114695" name="Прямоугольник 7"/>
          <p:cNvSpPr>
            <a:spLocks noChangeArrowheads="1"/>
          </p:cNvSpPr>
          <p:nvPr/>
        </p:nvSpPr>
        <p:spPr bwMode="auto">
          <a:xfrm>
            <a:off x="2133600" y="457200"/>
            <a:ext cx="6700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800">
                <a:solidFill>
                  <a:srgbClr val="FF3300"/>
                </a:solidFill>
                <a:latin typeface="Optima" pitchFamily="34" charset="0"/>
              </a:rPr>
              <a:t>Оптические системы для ламп Т5</a:t>
            </a:r>
          </a:p>
        </p:txBody>
      </p:sp>
      <p:pic>
        <p:nvPicPr>
          <p:cNvPr id="114696" name="Picture 12" descr="D:\Рафик\Семинары\Шаблоны\TLC414 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600200"/>
            <a:ext cx="6705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1.4|1.8"/>
</p:tagLst>
</file>

<file path=ppt/theme/theme1.xml><?xml version="1.0" encoding="utf-8"?>
<a:theme xmlns:a="http://schemas.openxmlformats.org/drawingml/2006/main" name="Vtrenz Template">
  <a:themeElements>
    <a:clrScheme name="Vtrenz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trenz Template">
      <a:majorFont>
        <a:latin typeface="Optima"/>
        <a:ea typeface=""/>
        <a:cs typeface=""/>
      </a:majorFont>
      <a:minorFont>
        <a:latin typeface="Palatino Linotyp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trenz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renz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renz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renz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renz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trenz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trenz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trenz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trenz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trenz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trenz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trenz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9045</TotalTime>
  <Words>1552</Words>
  <Application>Microsoft Office PowerPoint</Application>
  <PresentationFormat>Экран (4:3)</PresentationFormat>
  <Paragraphs>487</Paragraphs>
  <Slides>68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0" baseType="lpstr">
      <vt:lpstr>Vtrenz Template</vt:lpstr>
      <vt:lpstr>Точечный 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Company>ROI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Eugenia</dc:creator>
  <cp:lastModifiedBy>User</cp:lastModifiedBy>
  <cp:revision>528</cp:revision>
  <dcterms:created xsi:type="dcterms:W3CDTF">2005-07-20T00:55:59Z</dcterms:created>
  <dcterms:modified xsi:type="dcterms:W3CDTF">2012-02-27T12:11:35Z</dcterms:modified>
</cp:coreProperties>
</file>